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569" r:id="rId2"/>
    <p:sldId id="572" r:id="rId3"/>
    <p:sldId id="573" r:id="rId4"/>
    <p:sldId id="574" r:id="rId5"/>
    <p:sldId id="575" r:id="rId6"/>
    <p:sldId id="576" r:id="rId7"/>
    <p:sldId id="577" r:id="rId8"/>
    <p:sldId id="578" r:id="rId9"/>
    <p:sldId id="579" r:id="rId10"/>
    <p:sldId id="580" r:id="rId11"/>
    <p:sldId id="581" r:id="rId12"/>
    <p:sldId id="58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584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585" r:id="rId38"/>
    <p:sldId id="293" r:id="rId39"/>
    <p:sldId id="294" r:id="rId40"/>
    <p:sldId id="295" r:id="rId41"/>
    <p:sldId id="296" r:id="rId42"/>
    <p:sldId id="297" r:id="rId43"/>
    <p:sldId id="298" r:id="rId44"/>
    <p:sldId id="586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587" r:id="rId53"/>
    <p:sldId id="309" r:id="rId54"/>
    <p:sldId id="310" r:id="rId55"/>
    <p:sldId id="311" r:id="rId56"/>
    <p:sldId id="312" r:id="rId57"/>
    <p:sldId id="313" r:id="rId58"/>
    <p:sldId id="588" r:id="rId59"/>
    <p:sldId id="315" r:id="rId60"/>
  </p:sldIdLst>
  <p:sldSz cx="12192000" cy="6858000"/>
  <p:notesSz cx="7315200" cy="9601200"/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2" autoAdjust="0"/>
    <p:restoredTop sz="94541" autoAdjust="0"/>
  </p:normalViewPr>
  <p:slideViewPr>
    <p:cSldViewPr>
      <p:cViewPr varScale="1">
        <p:scale>
          <a:sx n="118" d="100"/>
          <a:sy n="118" d="100"/>
        </p:scale>
        <p:origin x="240" y="416"/>
      </p:cViewPr>
      <p:guideLst>
        <p:guide orient="horz" pos="2160"/>
        <p:guide pos="36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3450" y="66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ABE913C-1C8D-4DFD-91B7-11D346DE110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0439" tIns="50221" rIns="100439" bIns="502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/>
              <a:t>Click to edit Master notes styles</a:t>
            </a:r>
          </a:p>
          <a:p>
            <a:pPr lvl="1"/>
            <a:r>
              <a:rPr lang="en-US" altLang="zh-CN" noProof="0" dirty="0"/>
              <a:t>Second Level</a:t>
            </a:r>
          </a:p>
          <a:p>
            <a:pPr lvl="2"/>
            <a:r>
              <a:rPr lang="en-US" altLang="zh-CN" noProof="0" dirty="0"/>
              <a:t>Third Level</a:t>
            </a:r>
          </a:p>
          <a:p>
            <a:pPr lvl="3"/>
            <a:r>
              <a:rPr lang="en-US" altLang="zh-CN" noProof="0" dirty="0"/>
              <a:t>Fourth Level</a:t>
            </a:r>
          </a:p>
          <a:p>
            <a:pPr lvl="4"/>
            <a:r>
              <a:rPr lang="en-US" altLang="zh-CN" noProof="0" dirty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7F7732D-23BA-4DB7-9FB9-46FDC5F3EA4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74663" y="728663"/>
            <a:ext cx="6370637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9F3E539-DE29-4AF1-8E03-F068D4C32F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2313"/>
            <a:ext cx="6392863" cy="3597275"/>
          </a:xfrm>
          <a:ln/>
        </p:spPr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FEE5EC7-C6FF-446F-AAAA-CDE2F4A2F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07" tIns="47499" rIns="95007" bIns="47499"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22363"/>
            <a:ext cx="11353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113538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1732CD-40EF-4EBB-9985-8375F03DA2A2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8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191224-C5A3-493C-B525-4E45500C4679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0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880D11-8C90-4314-B10E-0F197C6222FE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68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3" b="0" i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5C3B0-301E-43EE-86C6-68E5B1B27327}" type="datetime1">
              <a:rPr lang="en-US" altLang="zh-CN" smtClean="0"/>
              <a:t>10/18/23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313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EFC3C-3BB2-4441-9BFD-572B2FC7294A}" type="datetime1">
              <a:rPr lang="en-US" altLang="zh-CN" smtClean="0"/>
              <a:t>10/18/23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979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11353800" cy="60483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113538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1600" y="632460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13538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13538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FF9EF04A-2E06-4D7A-B48B-85977CA25533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93485" y="6352995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4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3C3CDF-6139-461F-B565-028AECC372AD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5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FEB8E1-B4D4-4136-A509-D1C865F120B3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5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2EE6FE-BA7A-42D6-A375-96B81996CD32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79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86626-60A9-4F76-99DA-FAABBA40E457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4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3F435-C994-4E92-8F4D-0F491C0493B4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3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F0ED8-E730-4287-866C-C43F96ED110A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7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400" y="117475"/>
            <a:ext cx="11379200" cy="655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524000"/>
            <a:ext cx="11379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6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6ADCF-F612-4694-A730-81D346281608}" type="datetime1">
              <a:rPr lang="en-US" altLang="zh-CN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960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69947D0C-7992-428A-83B3-AE444663DD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06400" y="838200"/>
            <a:ext cx="11379200" cy="152400"/>
            <a:chOff x="264" y="788"/>
            <a:chExt cx="5232" cy="124"/>
          </a:xfrm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E88C684A-5939-4CE1-BAE6-34975EF3F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FB6CF1A4-7972-42A9-8E86-E0F9C4F37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03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llow.com/stanford-ca/sold/2-p/" TargetMode="External"/><Relationship Id="rId2" Type="http://schemas.openxmlformats.org/officeDocument/2006/relationships/hyperlink" Target="https://www.zillow.com/stanford-ca/sold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zillow.com/homedetails/19506780_zpid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norkel.org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www.kaggle.com/datasets" TargetMode="External"/><Relationship Id="rId7" Type="http://schemas.openxmlformats.org/officeDocument/2006/relationships/hyperlink" Target="https://registry.opendata.aws/" TargetMode="External"/><Relationship Id="rId2" Type="http://schemas.openxmlformats.org/officeDocument/2006/relationships/hyperlink" Target="https://paperswithcod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ocs/datasets/" TargetMode="External"/><Relationship Id="rId5" Type="http://schemas.openxmlformats.org/officeDocument/2006/relationships/hyperlink" Target="https://www.tensorflow.org/datasets" TargetMode="External"/><Relationship Id="rId4" Type="http://schemas.openxmlformats.org/officeDocument/2006/relationships/hyperlink" Target="https://datasetsearch.research.googl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6F3780D-5E77-478F-A5B2-49ACFD101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8763000" cy="838200"/>
          </a:xfrm>
        </p:spPr>
        <p:txBody>
          <a:bodyPr/>
          <a:lstStyle/>
          <a:p>
            <a:pPr algn="ctr"/>
            <a:r>
              <a:rPr lang="en-US" altLang="zh-CN" sz="3600" dirty="0">
                <a:ea typeface="宋体" panose="02010600030101010101" pitchFamily="2" charset="-122"/>
              </a:rPr>
              <a:t>Data Mining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19FF8-8B85-4B13-A325-658D7533D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90141"/>
            <a:ext cx="8153400" cy="39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4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Data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zh-CN" sz="3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Qin</a:t>
            </a:r>
            <a:r>
              <a:rPr lang="zh-CN" altLang="en-US" sz="2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Zhang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qinzhang@szu.edu.cn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sz="1600" b="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sz="1600" b="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sz="16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sz="16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endParaRPr lang="en-US" altLang="zh-CN" sz="16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E7993-55A7-4F72-B409-79E1AAFE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4">
            <a:extLst>
              <a:ext uri="{FF2B5EF4-FFF2-40B4-BE49-F238E27FC236}">
                <a16:creationId xmlns:a16="http://schemas.microsoft.com/office/drawing/2014/main" id="{51CBE84A-7427-428B-B934-22C7711651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7351" y="1694647"/>
            <a:ext cx="2901365" cy="99061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Synthetic Data</a:t>
            </a:r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6D43D723-7BAD-4C69-8CBF-7B035B22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74" name="object 5">
            <a:extLst>
              <a:ext uri="{FF2B5EF4-FFF2-40B4-BE49-F238E27FC236}">
                <a16:creationId xmlns:a16="http://schemas.microsoft.com/office/drawing/2014/main" id="{D4F0B4AB-D267-4E85-9ECB-56F907E13EEC}"/>
              </a:ext>
            </a:extLst>
          </p:cNvPr>
          <p:cNvGrpSpPr/>
          <p:nvPr/>
        </p:nvGrpSpPr>
        <p:grpSpPr>
          <a:xfrm>
            <a:off x="1785419" y="4055987"/>
            <a:ext cx="2867825" cy="1714908"/>
            <a:chOff x="617063" y="3428591"/>
            <a:chExt cx="2867825" cy="1714908"/>
          </a:xfrm>
        </p:grpSpPr>
        <p:pic>
          <p:nvPicPr>
            <p:cNvPr id="76" name="object 7">
              <a:extLst>
                <a:ext uri="{FF2B5EF4-FFF2-40B4-BE49-F238E27FC236}">
                  <a16:creationId xmlns:a16="http://schemas.microsoft.com/office/drawing/2014/main" id="{28471703-FBE4-490B-8EA5-E9F0D5D66C6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063" y="3428591"/>
              <a:ext cx="2867825" cy="1714908"/>
            </a:xfrm>
            <a:prstGeom prst="rect">
              <a:avLst/>
            </a:prstGeom>
          </p:spPr>
        </p:pic>
        <p:pic>
          <p:nvPicPr>
            <p:cNvPr id="77" name="object 8">
              <a:extLst>
                <a:ext uri="{FF2B5EF4-FFF2-40B4-BE49-F238E27FC236}">
                  <a16:creationId xmlns:a16="http://schemas.microsoft.com/office/drawing/2014/main" id="{6A43ECDA-FA1A-4EF4-9E1A-6FE4F991955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263" y="3504793"/>
              <a:ext cx="2715219" cy="1363163"/>
            </a:xfrm>
            <a:prstGeom prst="rect">
              <a:avLst/>
            </a:prstGeom>
          </p:spPr>
        </p:pic>
      </p:grpSp>
      <p:sp>
        <p:nvSpPr>
          <p:cNvPr id="78" name="object 11">
            <a:extLst>
              <a:ext uri="{FF2B5EF4-FFF2-40B4-BE49-F238E27FC236}">
                <a16:creationId xmlns:a16="http://schemas.microsoft.com/office/drawing/2014/main" id="{31EA7A1C-916F-4AFE-ACD1-8E8806255ED2}"/>
              </a:ext>
            </a:extLst>
          </p:cNvPr>
          <p:cNvSpPr txBox="1"/>
          <p:nvPr/>
        </p:nvSpPr>
        <p:spPr>
          <a:xfrm>
            <a:off x="565574" y="1434812"/>
            <a:ext cx="176274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045" indent="-220979">
              <a:lnSpc>
                <a:spcPct val="100000"/>
              </a:lnSpc>
              <a:spcBef>
                <a:spcPts val="100"/>
              </a:spcBef>
              <a:buChar char="•"/>
              <a:tabLst>
                <a:tab pos="233045" algn="l"/>
                <a:tab pos="233679" algn="l"/>
              </a:tabLst>
            </a:pP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2400" spc="-6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object 12">
            <a:extLst>
              <a:ext uri="{FF2B5EF4-FFF2-40B4-BE49-F238E27FC236}">
                <a16:creationId xmlns:a16="http://schemas.microsoft.com/office/drawing/2014/main" id="{3D23BEB4-4710-4449-A2F8-481727D6E4D6}"/>
              </a:ext>
            </a:extLst>
          </p:cNvPr>
          <p:cNvGrpSpPr/>
          <p:nvPr/>
        </p:nvGrpSpPr>
        <p:grpSpPr>
          <a:xfrm>
            <a:off x="2413597" y="1574585"/>
            <a:ext cx="3028950" cy="1071880"/>
            <a:chOff x="2221636" y="1113913"/>
            <a:chExt cx="3028950" cy="1071880"/>
          </a:xfrm>
        </p:grpSpPr>
        <p:pic>
          <p:nvPicPr>
            <p:cNvPr id="80" name="object 13">
              <a:extLst>
                <a:ext uri="{FF2B5EF4-FFF2-40B4-BE49-F238E27FC236}">
                  <a16:creationId xmlns:a16="http://schemas.microsoft.com/office/drawing/2014/main" id="{6E743932-F22A-421E-BDD6-DB536B2A794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1636" y="1113913"/>
              <a:ext cx="3028365" cy="1071629"/>
            </a:xfrm>
            <a:prstGeom prst="rect">
              <a:avLst/>
            </a:prstGeom>
          </p:spPr>
        </p:pic>
        <p:pic>
          <p:nvPicPr>
            <p:cNvPr id="81" name="object 14">
              <a:extLst>
                <a:ext uri="{FF2B5EF4-FFF2-40B4-BE49-F238E27FC236}">
                  <a16:creationId xmlns:a16="http://schemas.microsoft.com/office/drawing/2014/main" id="{32DE1F10-8681-41D4-B389-FA2BFB9FA35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5136" y="1177413"/>
              <a:ext cx="2901365" cy="944629"/>
            </a:xfrm>
            <a:prstGeom prst="rect">
              <a:avLst/>
            </a:prstGeom>
          </p:spPr>
        </p:pic>
      </p:grpSp>
      <p:sp>
        <p:nvSpPr>
          <p:cNvPr id="82" name="object 15">
            <a:extLst>
              <a:ext uri="{FF2B5EF4-FFF2-40B4-BE49-F238E27FC236}">
                <a16:creationId xmlns:a16="http://schemas.microsoft.com/office/drawing/2014/main" id="{56237F7B-CE5A-41D0-899D-14C387E5CEA2}"/>
              </a:ext>
            </a:extLst>
          </p:cNvPr>
          <p:cNvSpPr txBox="1"/>
          <p:nvPr/>
        </p:nvSpPr>
        <p:spPr>
          <a:xfrm>
            <a:off x="3038602" y="2634327"/>
            <a:ext cx="199059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imes New Roman" panose="02020603050405020304" pitchFamily="18" charset="0"/>
                <a:cs typeface="Roboto Lt"/>
              </a:rPr>
              <a:t>https://thispersondoesnotexist.com/</a:t>
            </a:r>
            <a:endParaRPr sz="9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3" name="object 16">
            <a:extLst>
              <a:ext uri="{FF2B5EF4-FFF2-40B4-BE49-F238E27FC236}">
                <a16:creationId xmlns:a16="http://schemas.microsoft.com/office/drawing/2014/main" id="{0A9E6240-A833-4A6F-9C2A-865587F390F2}"/>
              </a:ext>
            </a:extLst>
          </p:cNvPr>
          <p:cNvSpPr txBox="1"/>
          <p:nvPr/>
        </p:nvSpPr>
        <p:spPr>
          <a:xfrm>
            <a:off x="3672802" y="1359666"/>
            <a:ext cx="49149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Times New Roman" panose="02020603050405020304" pitchFamily="18" charset="0"/>
                <a:cs typeface="Roboto Lt"/>
              </a:rPr>
              <a:t>F</a:t>
            </a:r>
            <a:r>
              <a:rPr sz="1600" spc="5" dirty="0">
                <a:latin typeface="Times New Roman" panose="02020603050405020304" pitchFamily="18" charset="0"/>
                <a:cs typeface="Roboto Lt"/>
              </a:rPr>
              <a:t>a</a:t>
            </a:r>
            <a:r>
              <a:rPr sz="1600" spc="-5" dirty="0">
                <a:latin typeface="Times New Roman" panose="02020603050405020304" pitchFamily="18" charset="0"/>
                <a:cs typeface="Roboto Lt"/>
              </a:rPr>
              <a:t>c</a:t>
            </a:r>
            <a:r>
              <a:rPr sz="160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1600" spc="-5" dirty="0">
                <a:latin typeface="Times New Roman" panose="02020603050405020304" pitchFamily="18" charset="0"/>
                <a:cs typeface="Roboto Lt"/>
              </a:rPr>
              <a:t>s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4" name="object 17">
            <a:extLst>
              <a:ext uri="{FF2B5EF4-FFF2-40B4-BE49-F238E27FC236}">
                <a16:creationId xmlns:a16="http://schemas.microsoft.com/office/drawing/2014/main" id="{C4113109-CA3B-4BEF-9C43-8132A999B16B}"/>
              </a:ext>
            </a:extLst>
          </p:cNvPr>
          <p:cNvSpPr txBox="1"/>
          <p:nvPr/>
        </p:nvSpPr>
        <p:spPr>
          <a:xfrm>
            <a:off x="565574" y="3148280"/>
            <a:ext cx="3473026" cy="6617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33045" indent="-220979">
              <a:lnSpc>
                <a:spcPts val="2445"/>
              </a:lnSpc>
              <a:spcBef>
                <a:spcPts val="1160"/>
              </a:spcBef>
              <a:buChar char="•"/>
              <a:tabLst>
                <a:tab pos="233045" algn="l"/>
                <a:tab pos="233679" algn="l"/>
              </a:tabLst>
            </a:pP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3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1210">
              <a:lnSpc>
                <a:spcPts val="1485"/>
              </a:lnSpc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object 18">
            <a:extLst>
              <a:ext uri="{FF2B5EF4-FFF2-40B4-BE49-F238E27FC236}">
                <a16:creationId xmlns:a16="http://schemas.microsoft.com/office/drawing/2014/main" id="{C9DB5249-93B0-4D19-B36C-D2E1522D0093}"/>
              </a:ext>
            </a:extLst>
          </p:cNvPr>
          <p:cNvSpPr txBox="1"/>
          <p:nvPr/>
        </p:nvSpPr>
        <p:spPr>
          <a:xfrm>
            <a:off x="7843412" y="2707521"/>
            <a:ext cx="17204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Gadde</a:t>
            </a:r>
            <a:r>
              <a:rPr sz="9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9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al.,</a:t>
            </a:r>
            <a:r>
              <a:rPr sz="9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ICCV’21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bject 19">
            <a:extLst>
              <a:ext uri="{FF2B5EF4-FFF2-40B4-BE49-F238E27FC236}">
                <a16:creationId xmlns:a16="http://schemas.microsoft.com/office/drawing/2014/main" id="{5B491C0E-E022-4BC2-991B-8658635047A4}"/>
              </a:ext>
            </a:extLst>
          </p:cNvPr>
          <p:cNvSpPr txBox="1"/>
          <p:nvPr/>
        </p:nvSpPr>
        <p:spPr>
          <a:xfrm>
            <a:off x="7288947" y="1437064"/>
            <a:ext cx="27432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Furnitures in living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7" name="object 20">
            <a:extLst>
              <a:ext uri="{FF2B5EF4-FFF2-40B4-BE49-F238E27FC236}">
                <a16:creationId xmlns:a16="http://schemas.microsoft.com/office/drawing/2014/main" id="{898F6CAE-CA5E-45AB-B8FE-60688C66E455}"/>
              </a:ext>
            </a:extLst>
          </p:cNvPr>
          <p:cNvGrpSpPr/>
          <p:nvPr/>
        </p:nvGrpSpPr>
        <p:grpSpPr>
          <a:xfrm>
            <a:off x="6425131" y="4132189"/>
            <a:ext cx="3981450" cy="1490345"/>
            <a:chOff x="4315777" y="3224437"/>
            <a:chExt cx="3981450" cy="1490345"/>
          </a:xfrm>
        </p:grpSpPr>
        <p:pic>
          <p:nvPicPr>
            <p:cNvPr id="88" name="object 21">
              <a:extLst>
                <a:ext uri="{FF2B5EF4-FFF2-40B4-BE49-F238E27FC236}">
                  <a16:creationId xmlns:a16="http://schemas.microsoft.com/office/drawing/2014/main" id="{D2573469-029E-4358-839F-67E60FB985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5777" y="3224437"/>
              <a:ext cx="3980916" cy="1490268"/>
            </a:xfrm>
            <a:prstGeom prst="rect">
              <a:avLst/>
            </a:prstGeom>
          </p:spPr>
        </p:pic>
        <p:pic>
          <p:nvPicPr>
            <p:cNvPr id="89" name="object 22">
              <a:extLst>
                <a:ext uri="{FF2B5EF4-FFF2-40B4-BE49-F238E27FC236}">
                  <a16:creationId xmlns:a16="http://schemas.microsoft.com/office/drawing/2014/main" id="{E0D7301A-3F24-40A9-AFA3-395BD21D4C7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277" y="3287937"/>
              <a:ext cx="3853916" cy="1363268"/>
            </a:xfrm>
            <a:prstGeom prst="rect">
              <a:avLst/>
            </a:prstGeom>
          </p:spPr>
        </p:pic>
      </p:grpSp>
      <p:sp>
        <p:nvSpPr>
          <p:cNvPr id="90" name="object 23">
            <a:extLst>
              <a:ext uri="{FF2B5EF4-FFF2-40B4-BE49-F238E27FC236}">
                <a16:creationId xmlns:a16="http://schemas.microsoft.com/office/drawing/2014/main" id="{F637F5E5-8B2F-4AF3-873D-89340268144C}"/>
              </a:ext>
            </a:extLst>
          </p:cNvPr>
          <p:cNvSpPr txBox="1"/>
          <p:nvPr/>
        </p:nvSpPr>
        <p:spPr>
          <a:xfrm>
            <a:off x="7751113" y="3832117"/>
            <a:ext cx="186248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sz="1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bject 24">
            <a:extLst>
              <a:ext uri="{FF2B5EF4-FFF2-40B4-BE49-F238E27FC236}">
                <a16:creationId xmlns:a16="http://schemas.microsoft.com/office/drawing/2014/main" id="{E88E7FC2-7408-4C3C-AEC5-07646F3259E0}"/>
              </a:ext>
            </a:extLst>
          </p:cNvPr>
          <p:cNvSpPr txBox="1"/>
          <p:nvPr/>
        </p:nvSpPr>
        <p:spPr>
          <a:xfrm>
            <a:off x="8012301" y="5603467"/>
            <a:ext cx="129649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Times New Roman" panose="02020603050405020304" pitchFamily="18" charset="0"/>
                <a:cs typeface="Roboto Lt"/>
              </a:rPr>
              <a:t>https://amitness.com</a:t>
            </a:r>
            <a:endParaRPr sz="9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F99A4A45-B9BD-40D7-9DC3-0BF6CD20C4A6}"/>
              </a:ext>
            </a:extLst>
          </p:cNvPr>
          <p:cNvSpPr txBox="1"/>
          <p:nvPr/>
        </p:nvSpPr>
        <p:spPr>
          <a:xfrm>
            <a:off x="2514415" y="5546795"/>
            <a:ext cx="152979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Times New Roman" panose="02020603050405020304" pitchFamily="18" charset="0"/>
                <a:cs typeface="Roboto Lt"/>
              </a:rPr>
              <a:t>https://</a:t>
            </a:r>
            <a:r>
              <a:rPr lang="en-US" sz="900" spc="-10" dirty="0">
                <a:latin typeface="Times New Roman" panose="02020603050405020304" pitchFamily="18" charset="0"/>
                <a:cs typeface="Roboto Lt"/>
              </a:rPr>
              <a:t>g</a:t>
            </a:r>
            <a:r>
              <a:rPr lang="en-US" altLang="zh-CN" sz="900" spc="-10" dirty="0">
                <a:latin typeface="Times New Roman" panose="02020603050405020304" pitchFamily="18" charset="0"/>
                <a:cs typeface="Roboto Lt"/>
              </a:rPr>
              <a:t>ithub</a:t>
            </a:r>
            <a:r>
              <a:rPr sz="900" spc="-10" dirty="0">
                <a:latin typeface="Times New Roman" panose="02020603050405020304" pitchFamily="18" charset="0"/>
                <a:cs typeface="Roboto Lt"/>
              </a:rPr>
              <a:t>.com</a:t>
            </a:r>
            <a:r>
              <a:rPr lang="en-US" sz="900" spc="-10" dirty="0">
                <a:latin typeface="Times New Roman" panose="02020603050405020304" pitchFamily="18" charset="0"/>
                <a:cs typeface="Roboto Lt"/>
              </a:rPr>
              <a:t>/aleju/imgaug</a:t>
            </a:r>
            <a:endParaRPr sz="900" dirty="0">
              <a:latin typeface="Times New Roman" panose="02020603050405020304" pitchFamily="18" charset="0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155256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6D43D723-7BAD-4C69-8CBF-7B035B22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D3560CD6-FC08-4C97-95D2-180600DECC6D}"/>
              </a:ext>
            </a:extLst>
          </p:cNvPr>
          <p:cNvSpPr txBox="1"/>
          <p:nvPr/>
        </p:nvSpPr>
        <p:spPr>
          <a:xfrm>
            <a:off x="609600" y="1143000"/>
            <a:ext cx="7507840" cy="262379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33045" indent="-220979">
              <a:lnSpc>
                <a:spcPct val="100000"/>
              </a:lnSpc>
              <a:spcBef>
                <a:spcPts val="1260"/>
              </a:spcBef>
              <a:buChar char="•"/>
              <a:tabLst>
                <a:tab pos="233045" algn="l"/>
                <a:tab pos="233679" algn="l"/>
              </a:tabLst>
            </a:pP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data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challenging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045" indent="-220979">
              <a:lnSpc>
                <a:spcPct val="100000"/>
              </a:lnSpc>
              <a:spcBef>
                <a:spcPts val="1160"/>
              </a:spcBef>
              <a:buChar char="•"/>
              <a:tabLst>
                <a:tab pos="233045" algn="l"/>
                <a:tab pos="233679" algn="l"/>
              </a:tabLst>
            </a:pPr>
            <a:r>
              <a:rPr sz="2400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045" indent="-220979">
              <a:lnSpc>
                <a:spcPct val="100000"/>
              </a:lnSpc>
              <a:spcBef>
                <a:spcPts val="1160"/>
              </a:spcBef>
              <a:buChar char="•"/>
              <a:tabLst>
                <a:tab pos="233045" algn="l"/>
                <a:tab pos="233679" algn="l"/>
              </a:tabLst>
            </a:pP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combines</a:t>
            </a:r>
            <a:r>
              <a:rPr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045" indent="-220979">
              <a:lnSpc>
                <a:spcPct val="100000"/>
              </a:lnSpc>
              <a:spcBef>
                <a:spcPts val="1160"/>
              </a:spcBef>
              <a:buChar char="•"/>
              <a:tabLst>
                <a:tab pos="233045" algn="l"/>
                <a:tab pos="233679" algn="l"/>
              </a:tabLst>
            </a:pP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045" indent="-220979">
              <a:lnSpc>
                <a:spcPct val="100000"/>
              </a:lnSpc>
              <a:spcBef>
                <a:spcPts val="1160"/>
              </a:spcBef>
              <a:buChar char="•"/>
              <a:tabLst>
                <a:tab pos="233045" algn="l"/>
                <a:tab pos="233679" algn="l"/>
              </a:tabLst>
            </a:pP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Synthesizing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zh-CN" alt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（合成数据）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02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(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网页抓取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Labeling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Part Summary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508956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7" dirty="0"/>
              <a:t>Web</a:t>
            </a:r>
            <a:r>
              <a:rPr spc="-73" dirty="0"/>
              <a:t> </a:t>
            </a:r>
            <a:r>
              <a:rPr spc="-53" dirty="0"/>
              <a:t>Scraping</a:t>
            </a:r>
            <a:r>
              <a:rPr lang="en-US" altLang="zh-CN" spc="-53" dirty="0"/>
              <a:t>(</a:t>
            </a:r>
            <a:r>
              <a:rPr lang="zh-CN" altLang="en-US" spc="-53" dirty="0"/>
              <a:t>网络抓取</a:t>
            </a:r>
            <a:r>
              <a:rPr lang="en-US" altLang="zh-CN" spc="-53" dirty="0"/>
              <a:t>)</a:t>
            </a:r>
            <a:endParaRPr spc="-53" dirty="0"/>
          </a:p>
        </p:txBody>
      </p:sp>
      <p:sp>
        <p:nvSpPr>
          <p:cNvPr id="3" name="object 3"/>
          <p:cNvSpPr txBox="1"/>
          <p:nvPr/>
        </p:nvSpPr>
        <p:spPr>
          <a:xfrm>
            <a:off x="498207" y="1066800"/>
            <a:ext cx="7223449" cy="4871462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263307" indent="-247220">
              <a:spcBef>
                <a:spcPts val="1840"/>
              </a:spcBef>
              <a:buChar char="•"/>
              <a:tabLst>
                <a:tab pos="264153" algn="l"/>
              </a:tabLst>
            </a:pPr>
            <a:r>
              <a:rPr sz="2467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sz="2467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sz="2467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website</a:t>
            </a:r>
            <a:endParaRPr sz="24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412" lvl="1" indent="-257380">
              <a:spcBef>
                <a:spcPts val="1473"/>
              </a:spcBef>
              <a:buChar char="•"/>
              <a:tabLst>
                <a:tab pos="578259" algn="l"/>
              </a:tabLst>
            </a:pPr>
            <a:r>
              <a:rPr sz="2133" spc="-2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Noisy,</a:t>
            </a:r>
            <a:r>
              <a:rPr sz="2133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labels, can 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spammy</a:t>
            </a:r>
            <a:endParaRPr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412" lvl="1" indent="-257380">
              <a:spcBef>
                <a:spcPts val="867"/>
              </a:spcBef>
              <a:buChar char="•"/>
              <a:tabLst>
                <a:tab pos="578259" algn="l"/>
              </a:tabLst>
            </a:pPr>
            <a:r>
              <a:rPr sz="2133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sz="2133" spc="-2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133" spc="-2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412" lvl="1" indent="-256534">
              <a:spcBef>
                <a:spcPts val="873"/>
              </a:spcBef>
              <a:buChar char="•"/>
              <a:tabLst>
                <a:tab pos="578259" algn="l"/>
              </a:tabLst>
            </a:pPr>
            <a:r>
              <a:rPr sz="21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price comparison/tracking 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3307" indent="-247220">
              <a:spcBef>
                <a:spcPts val="1107"/>
              </a:spcBef>
              <a:buChar char="•"/>
              <a:tabLst>
                <a:tab pos="264153" algn="l"/>
              </a:tabLst>
            </a:pP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datasets</a:t>
            </a:r>
            <a:r>
              <a:rPr sz="2467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67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  <a:endParaRPr sz="24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412" lvl="1" indent="-256534">
              <a:spcBef>
                <a:spcPts val="1473"/>
              </a:spcBef>
              <a:buChar char="•"/>
              <a:tabLst>
                <a:tab pos="578259" algn="l"/>
              </a:tabLst>
            </a:pPr>
            <a:r>
              <a:rPr sz="21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sz="2133" spc="-2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ImageNet,</a:t>
            </a:r>
            <a:r>
              <a:rPr sz="2133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Kinetics</a:t>
            </a:r>
            <a:endParaRPr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3307" indent="-247220">
              <a:spcBef>
                <a:spcPts val="1107"/>
              </a:spcBef>
              <a:buChar char="•"/>
              <a:tabLst>
                <a:tab pos="264153" algn="l"/>
              </a:tabLst>
            </a:pP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crawling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scrapping</a:t>
            </a:r>
            <a:endParaRPr sz="24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412" lvl="1" indent="-256534">
              <a:spcBef>
                <a:spcPts val="1473"/>
              </a:spcBef>
              <a:buChar char="•"/>
              <a:tabLst>
                <a:tab pos="578259" algn="l"/>
              </a:tabLst>
            </a:pP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Crawling: indexing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whole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412" marR="55032" lvl="1" indent="-256534">
              <a:lnSpc>
                <a:spcPct val="108900"/>
              </a:lnSpc>
              <a:spcBef>
                <a:spcPts val="640"/>
              </a:spcBef>
              <a:buChar char="•"/>
              <a:tabLst>
                <a:tab pos="578259" algn="l"/>
              </a:tabLst>
            </a:pPr>
            <a:r>
              <a:rPr sz="2133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Scraping: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  <a:r>
              <a:rPr sz="21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1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web</a:t>
            </a:r>
            <a:r>
              <a:rPr sz="21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133" spc="-49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498" y="1389667"/>
            <a:ext cx="3944143" cy="28786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91591" y="4328821"/>
            <a:ext cx="162729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Times New Roman" panose="02020603050405020304" pitchFamily="18" charset="0"/>
                <a:cs typeface="Roboto Lt"/>
              </a:rPr>
              <a:t>Image</a:t>
            </a:r>
            <a:r>
              <a:rPr sz="1067" spc="-2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067" spc="-7" dirty="0">
                <a:latin typeface="Times New Roman" panose="02020603050405020304" pitchFamily="18" charset="0"/>
                <a:cs typeface="Roboto Lt"/>
              </a:rPr>
              <a:t>credit:</a:t>
            </a:r>
            <a:r>
              <a:rPr sz="1067" spc="-13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067" spc="-7" dirty="0">
                <a:latin typeface="Times New Roman" panose="02020603050405020304" pitchFamily="18" charset="0"/>
                <a:cs typeface="Roboto Lt"/>
              </a:rPr>
              <a:t>Aaron</a:t>
            </a:r>
            <a:r>
              <a:rPr sz="1067" spc="-13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067" spc="-7" dirty="0">
                <a:latin typeface="Times New Roman" panose="02020603050405020304" pitchFamily="18" charset="0"/>
                <a:cs typeface="Roboto Lt"/>
              </a:rPr>
              <a:t>Zappia</a:t>
            </a:r>
            <a:endParaRPr sz="1067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C1AF89-6767-4160-8EAC-4429B1F6E5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119464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87" dirty="0"/>
              <a:t>T</a:t>
            </a:r>
            <a:r>
              <a:rPr dirty="0"/>
              <a:t>o</a:t>
            </a:r>
            <a:r>
              <a:rPr spc="7" dirty="0"/>
              <a:t>o</a:t>
            </a:r>
            <a:r>
              <a:rPr spc="-47" dirty="0"/>
              <a:t>l</a:t>
            </a:r>
            <a:r>
              <a:rPr spc="-33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41" y="1058795"/>
            <a:ext cx="6969459" cy="3995880"/>
          </a:xfrm>
          <a:prstGeom prst="rect">
            <a:avLst/>
          </a:prstGeom>
        </p:spPr>
        <p:txBody>
          <a:bodyPr vert="horz" wrap="square" lIns="0" tIns="265853" rIns="0" bIns="0" rtlCol="0">
            <a:spAutoFit/>
          </a:bodyPr>
          <a:lstStyle/>
          <a:p>
            <a:pPr marL="307331" indent="-291246">
              <a:spcBef>
                <a:spcPts val="2093"/>
              </a:spcBef>
              <a:buChar char="•"/>
              <a:tabLst>
                <a:tab pos="307331" algn="l"/>
                <a:tab pos="308179" algn="l"/>
              </a:tabLst>
            </a:pPr>
            <a:r>
              <a:rPr sz="2867" spc="-6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“curl”</a:t>
            </a:r>
            <a:r>
              <a:rPr sz="28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often</a:t>
            </a:r>
            <a:r>
              <a:rPr sz="28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67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doesn’t</a:t>
            </a:r>
            <a:r>
              <a:rPr sz="28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work</a:t>
            </a:r>
            <a:endParaRPr sz="2867" dirty="0">
              <a:latin typeface="Times New Roman" panose="02020603050405020304" pitchFamily="18" charset="0"/>
              <a:cs typeface="Roboto Lt"/>
            </a:endParaRPr>
          </a:p>
          <a:p>
            <a:pPr marL="623130" marR="307331" lvl="1" indent="-302252">
              <a:lnSpc>
                <a:spcPct val="109000"/>
              </a:lnSpc>
              <a:spcBef>
                <a:spcPts val="1447"/>
              </a:spcBef>
              <a:buChar char="•"/>
              <a:tabLst>
                <a:tab pos="623130" algn="l"/>
                <a:tab pos="623978" algn="l"/>
              </a:tabLst>
            </a:pPr>
            <a:r>
              <a:rPr sz="24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Website owners 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 </a:t>
            </a:r>
            <a:r>
              <a:rPr sz="24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various ways 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</a:t>
            </a:r>
            <a:r>
              <a:rPr sz="2467" spc="-579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stop </a:t>
            </a:r>
            <a:r>
              <a:rPr sz="24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bots</a:t>
            </a:r>
            <a:endParaRPr sz="2467" dirty="0">
              <a:latin typeface="Times New Roman" panose="02020603050405020304" pitchFamily="18" charset="0"/>
              <a:cs typeface="Roboto Lt"/>
            </a:endParaRPr>
          </a:p>
          <a:p>
            <a:pPr marL="307331" marR="992269" indent="-291246">
              <a:lnSpc>
                <a:spcPct val="116300"/>
              </a:lnSpc>
              <a:spcBef>
                <a:spcPts val="667"/>
              </a:spcBef>
              <a:buChar char="•"/>
              <a:tabLst>
                <a:tab pos="307331" algn="l"/>
                <a:tab pos="308179" algn="l"/>
              </a:tabLst>
            </a:pPr>
            <a:r>
              <a:rPr sz="28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sz="28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headless</a:t>
            </a:r>
            <a:r>
              <a:rPr sz="28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browser</a:t>
            </a:r>
            <a:endParaRPr lang="en-US" sz="2867" spc="7" dirty="0">
              <a:solidFill>
                <a:srgbClr val="1D1D1D"/>
              </a:solidFill>
              <a:latin typeface="Times New Roman" panose="02020603050405020304" pitchFamily="18" charset="0"/>
              <a:cs typeface="Roboto Lt"/>
            </a:endParaRPr>
          </a:p>
          <a:p>
            <a:pPr marL="307331" marR="992269" indent="-291246">
              <a:lnSpc>
                <a:spcPct val="116300"/>
              </a:lnSpc>
              <a:spcBef>
                <a:spcPts val="667"/>
              </a:spcBef>
              <a:buChar char="•"/>
              <a:tabLst>
                <a:tab pos="307331" algn="l"/>
                <a:tab pos="308179" algn="l"/>
              </a:tabLst>
            </a:pPr>
            <a:r>
              <a:rPr sz="2867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 </a:t>
            </a:r>
            <a:r>
              <a:rPr sz="28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need a </a:t>
            </a:r>
            <a:r>
              <a:rPr sz="28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lot </a:t>
            </a:r>
            <a:r>
              <a:rPr sz="2867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 </a:t>
            </a:r>
            <a:r>
              <a:rPr sz="28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new </a:t>
            </a:r>
            <a:r>
              <a:rPr sz="28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IPs, easy to </a:t>
            </a:r>
            <a:r>
              <a:rPr sz="2867" spc="-679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get</a:t>
            </a:r>
            <a:r>
              <a:rPr sz="28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through public</a:t>
            </a:r>
            <a:r>
              <a:rPr sz="28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clouds</a:t>
            </a:r>
            <a:endParaRPr sz="2867" dirty="0">
              <a:latin typeface="Times New Roman" panose="02020603050405020304" pitchFamily="18" charset="0"/>
              <a:cs typeface="Roboto Lt"/>
            </a:endParaRPr>
          </a:p>
          <a:p>
            <a:pPr marL="623130" marR="6773" lvl="1" indent="-302252">
              <a:lnSpc>
                <a:spcPct val="109000"/>
              </a:lnSpc>
              <a:spcBef>
                <a:spcPts val="1447"/>
              </a:spcBef>
              <a:buChar char="•"/>
              <a:tabLst>
                <a:tab pos="623130" algn="l"/>
                <a:tab pos="623978" algn="l"/>
              </a:tabLst>
            </a:pPr>
            <a:r>
              <a:rPr sz="24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 all </a:t>
            </a:r>
            <a:r>
              <a:rPr sz="24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IPv4 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IPs, AWS </a:t>
            </a:r>
            <a:r>
              <a:rPr sz="24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owns 1.75%, Azure </a:t>
            </a:r>
            <a:r>
              <a:rPr sz="2467" spc="-579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0.55%,</a:t>
            </a:r>
            <a:r>
              <a:rPr sz="24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GCP</a:t>
            </a:r>
            <a:r>
              <a:rPr sz="24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0.25%</a:t>
            </a:r>
            <a:endParaRPr sz="2467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0865" y="1641890"/>
            <a:ext cx="5149036" cy="275969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AD1FA4-88B0-43D5-83F5-B05FEA71D9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14</a:t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240284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7" dirty="0"/>
              <a:t>Case</a:t>
            </a:r>
            <a:r>
              <a:rPr spc="-120" dirty="0"/>
              <a:t> </a:t>
            </a:r>
            <a:r>
              <a:rPr spc="-60" dirty="0"/>
              <a:t>Study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49" y="1237893"/>
            <a:ext cx="6309051" cy="368611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1374106" indent="-294631">
              <a:lnSpc>
                <a:spcPct val="113599"/>
              </a:lnSpc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Query houses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sold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near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Stanford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707"/>
              </a:spcBef>
              <a:buClr>
                <a:srgbClr val="1D1D1D"/>
              </a:buClr>
              <a:buChar char="•"/>
              <a:tabLst>
                <a:tab pos="625671" algn="l"/>
                <a:tab pos="626518" algn="l"/>
              </a:tabLst>
            </a:pPr>
            <a:r>
              <a:rPr sz="2267" u="sng" spc="-2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https://www.zillow.com/stanford-ca/sold/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626518" marR="6773" lvl="1" indent="-304792">
              <a:lnSpc>
                <a:spcPct val="107800"/>
              </a:lnSpc>
              <a:spcBef>
                <a:spcPts val="773"/>
              </a:spcBef>
              <a:buClr>
                <a:srgbClr val="1D1D1D"/>
              </a:buClr>
              <a:buChar char="•"/>
              <a:tabLst>
                <a:tab pos="625671" algn="l"/>
                <a:tab pos="626518" algn="l"/>
              </a:tabLst>
            </a:pPr>
            <a:r>
              <a:rPr sz="2267" u="sng" spc="-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h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ttp</a:t>
            </a:r>
            <a:r>
              <a:rPr sz="2267" u="sng" spc="-13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s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:</a:t>
            </a:r>
            <a:r>
              <a:rPr sz="2267" u="sng" spc="-253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/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/</a:t>
            </a:r>
            <a:r>
              <a:rPr sz="2267" u="sng" spc="-13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w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w</a:t>
            </a:r>
            <a:r>
              <a:rPr sz="2267" u="sng" spc="-14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w</a:t>
            </a:r>
            <a:r>
              <a:rPr sz="2267"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.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zill</a:t>
            </a:r>
            <a:r>
              <a:rPr sz="2267" u="sng" spc="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o</a:t>
            </a:r>
            <a:r>
              <a:rPr sz="2267" u="sng" spc="-14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w</a:t>
            </a:r>
            <a:r>
              <a:rPr sz="2267"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.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c</a:t>
            </a:r>
            <a:r>
              <a:rPr sz="2267" u="sng" spc="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o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m/st</a:t>
            </a:r>
            <a:r>
              <a:rPr sz="2267" u="sng" spc="-13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a</a:t>
            </a:r>
            <a:r>
              <a:rPr sz="2267" u="sng" spc="-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n</a:t>
            </a:r>
            <a:r>
              <a:rPr sz="2267" u="sng" spc="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f</a:t>
            </a:r>
            <a:r>
              <a:rPr sz="2267" u="sng" spc="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o</a:t>
            </a:r>
            <a:r>
              <a:rPr sz="2267" u="sng" spc="-4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r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d</a:t>
            </a:r>
            <a:r>
              <a:rPr sz="2267" u="sng" spc="-313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-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c</a:t>
            </a:r>
            <a:r>
              <a:rPr sz="2267" u="sng" spc="-13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a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/s</a:t>
            </a:r>
            <a:r>
              <a:rPr sz="2267" u="sng" spc="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o</a:t>
            </a:r>
            <a:r>
              <a:rPr sz="2267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ld</a:t>
            </a:r>
            <a:r>
              <a:rPr sz="2267"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/ </a:t>
            </a:r>
            <a:r>
              <a:rPr sz="2267" dirty="0">
                <a:solidFill>
                  <a:srgbClr val="686CEA"/>
                </a:solidFill>
                <a:latin typeface="Times New Roman"/>
                <a:cs typeface="Times New Roman"/>
              </a:rPr>
              <a:t> </a:t>
            </a:r>
            <a:r>
              <a:rPr sz="2267" u="sng" spc="-8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2-p/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047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…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10719" marR="107524" indent="-294631">
              <a:lnSpc>
                <a:spcPct val="113599"/>
              </a:lnSpc>
              <a:spcBef>
                <a:spcPts val="69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can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replace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city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state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the </a:t>
            </a:r>
            <a:r>
              <a:rPr sz="2933" spc="-6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URL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other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places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9579" y="1522393"/>
            <a:ext cx="5454429" cy="433454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7EF364-0658-4D86-A63D-C8F571BC32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15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4633805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7" dirty="0"/>
              <a:t>Craw </a:t>
            </a:r>
            <a:r>
              <a:rPr spc="-47" dirty="0"/>
              <a:t>individual</a:t>
            </a:r>
            <a:r>
              <a:rPr spc="-27" dirty="0"/>
              <a:t> pages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50" y="1305086"/>
            <a:ext cx="6715449" cy="4462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96326" indent="-279393">
              <a:spcBef>
                <a:spcPts val="120"/>
              </a:spcBef>
              <a:buChar char="•"/>
              <a:tabLst>
                <a:tab pos="296326" algn="l"/>
              </a:tabLst>
            </a:pPr>
            <a:r>
              <a:rPr sz="28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Get</a:t>
            </a:r>
            <a:r>
              <a:rPr sz="28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8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house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IDs</a:t>
            </a:r>
            <a:r>
              <a:rPr sz="28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from</a:t>
            </a:r>
            <a:r>
              <a:rPr sz="28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8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index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pages</a:t>
            </a:r>
            <a:endParaRPr sz="2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151" y="4239210"/>
            <a:ext cx="5748767" cy="1614353"/>
          </a:xfrm>
          <a:prstGeom prst="rect">
            <a:avLst/>
          </a:prstGeom>
        </p:spPr>
        <p:txBody>
          <a:bodyPr vert="horz" wrap="square" lIns="0" tIns="264160" rIns="0" bIns="0" rtlCol="0">
            <a:spAutoFit/>
          </a:bodyPr>
          <a:lstStyle/>
          <a:p>
            <a:pPr marL="296326" indent="-279393">
              <a:spcBef>
                <a:spcPts val="2080"/>
              </a:spcBef>
              <a:buChar char="•"/>
              <a:tabLst>
                <a:tab pos="296326" algn="l"/>
              </a:tabLst>
            </a:pPr>
            <a:r>
              <a:rPr sz="28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house</a:t>
            </a:r>
            <a:r>
              <a:rPr sz="28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detail</a:t>
            </a:r>
            <a:r>
              <a:rPr sz="28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page</a:t>
            </a:r>
            <a:r>
              <a:rPr sz="28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</a:t>
            </a:r>
            <a:r>
              <a:rPr sz="28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ID</a:t>
            </a:r>
            <a:endParaRPr sz="2800" dirty="0">
              <a:latin typeface="Times New Roman" panose="02020603050405020304" pitchFamily="18" charset="0"/>
              <a:cs typeface="Roboto Lt"/>
            </a:endParaRPr>
          </a:p>
          <a:p>
            <a:pPr marL="610430" marR="6773" lvl="1" indent="-289553">
              <a:lnSpc>
                <a:spcPct val="111600"/>
              </a:lnSpc>
              <a:spcBef>
                <a:spcPts val="1300"/>
              </a:spcBef>
              <a:buClr>
                <a:srgbClr val="1D1D1D"/>
              </a:buClr>
              <a:buChar char="•"/>
              <a:tabLst>
                <a:tab pos="610430" algn="l"/>
                <a:tab pos="611278" algn="l"/>
              </a:tabLst>
            </a:pPr>
            <a:r>
              <a:rPr sz="2267" u="sng" spc="-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https://www.zillow.com/homedetails/ </a:t>
            </a:r>
            <a:r>
              <a:rPr sz="2267" spc="-533" dirty="0">
                <a:solidFill>
                  <a:srgbClr val="686CEA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19506780_zpid/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6313" y="1444190"/>
            <a:ext cx="5171999" cy="39696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597" y="2405931"/>
            <a:ext cx="5380320" cy="1720157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990C90-4B44-4FFC-A08B-E3E617C97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256116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Extract</a:t>
            </a:r>
            <a:r>
              <a:rPr spc="-87" dirty="0"/>
              <a:t> </a:t>
            </a:r>
            <a:r>
              <a:rPr spc="-27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52" y="1237894"/>
            <a:ext cx="3230033" cy="15201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6773" indent="-294631" algn="just">
              <a:lnSpc>
                <a:spcPct val="113599"/>
              </a:lnSpc>
              <a:spcBef>
                <a:spcPts val="133"/>
              </a:spcBef>
              <a:buChar char="•"/>
              <a:tabLst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Identify the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HTML</a:t>
            </a:r>
            <a:r>
              <a:rPr lang="zh-CN" altLang="en-US"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zh-CN" altLang="en-US" sz="2933" spc="-7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elements</a:t>
            </a:r>
            <a:r>
              <a:rPr lang="zh-CN" altLang="en-US"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through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933" b="1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</a:t>
            </a:r>
            <a:endParaRPr lang="en-US" sz="29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9119" y="1164521"/>
            <a:ext cx="5467045" cy="17284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3820" y="3223514"/>
            <a:ext cx="9970787" cy="363448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B2AB53-B77E-46FD-8053-05349C892E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4488" y="0"/>
            <a:ext cx="5711613" cy="6858000"/>
            <a:chOff x="4750866" y="0"/>
            <a:chExt cx="428371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4859" y="114688"/>
              <a:ext cx="424172" cy="4882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2760" y="0"/>
              <a:ext cx="3761701" cy="514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63566" y="2460218"/>
              <a:ext cx="473075" cy="403860"/>
            </a:xfrm>
            <a:custGeom>
              <a:avLst/>
              <a:gdLst/>
              <a:ahLst/>
              <a:cxnLst/>
              <a:rect l="l" t="t" r="r" b="b"/>
              <a:pathLst>
                <a:path w="473075" h="403860">
                  <a:moveTo>
                    <a:pt x="171538" y="312343"/>
                  </a:moveTo>
                  <a:lnTo>
                    <a:pt x="171538" y="403847"/>
                  </a:lnTo>
                  <a:lnTo>
                    <a:pt x="472516" y="201917"/>
                  </a:lnTo>
                  <a:lnTo>
                    <a:pt x="171538" y="0"/>
                  </a:lnTo>
                  <a:lnTo>
                    <a:pt x="171538" y="91490"/>
                  </a:lnTo>
                  <a:lnTo>
                    <a:pt x="0" y="91490"/>
                  </a:lnTo>
                  <a:lnTo>
                    <a:pt x="0" y="312343"/>
                  </a:lnTo>
                  <a:lnTo>
                    <a:pt x="171538" y="312343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561352" y="2991001"/>
            <a:ext cx="4631267" cy="3869267"/>
            <a:chOff x="5671014" y="2243251"/>
            <a:chExt cx="3473450" cy="2901950"/>
          </a:xfrm>
        </p:grpSpPr>
        <p:sp>
          <p:nvSpPr>
            <p:cNvPr id="7" name="object 7"/>
            <p:cNvSpPr/>
            <p:nvPr/>
          </p:nvSpPr>
          <p:spPr>
            <a:xfrm>
              <a:off x="5672602" y="2245220"/>
              <a:ext cx="1245870" cy="2898775"/>
            </a:xfrm>
            <a:custGeom>
              <a:avLst/>
              <a:gdLst/>
              <a:ahLst/>
              <a:cxnLst/>
              <a:rect l="l" t="t" r="r" b="b"/>
              <a:pathLst>
                <a:path w="1245870" h="2898775">
                  <a:moveTo>
                    <a:pt x="0" y="2898279"/>
                  </a:moveTo>
                  <a:lnTo>
                    <a:pt x="1245621" y="0"/>
                  </a:lnTo>
                </a:path>
              </a:pathLst>
            </a:custGeom>
            <a:ln w="317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6908800" y="2243251"/>
              <a:ext cx="2235200" cy="3175"/>
            </a:xfrm>
            <a:custGeom>
              <a:avLst/>
              <a:gdLst/>
              <a:ahLst/>
              <a:cxnLst/>
              <a:rect l="l" t="t" r="r" b="b"/>
              <a:pathLst>
                <a:path w="2235200" h="3175">
                  <a:moveTo>
                    <a:pt x="0" y="3175"/>
                  </a:moveTo>
                  <a:lnTo>
                    <a:pt x="2235199" y="3175"/>
                  </a:lnTo>
                  <a:lnTo>
                    <a:pt x="2235199" y="0"/>
                  </a:lnTo>
                  <a:lnTo>
                    <a:pt x="0" y="0"/>
                  </a:lnTo>
                  <a:lnTo>
                    <a:pt x="0" y="3175"/>
                  </a:lnTo>
                  <a:close/>
                </a:path>
              </a:pathLst>
            </a:custGeom>
            <a:solidFill>
              <a:srgbClr val="EEEEEE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256116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Extract</a:t>
            </a:r>
            <a:r>
              <a:rPr spc="-87" dirty="0"/>
              <a:t> </a:t>
            </a:r>
            <a:r>
              <a:rPr spc="-27" dirty="0"/>
              <a:t>data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8151" y="1237893"/>
            <a:ext cx="2393527" cy="25465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6773" indent="-294631">
              <a:lnSpc>
                <a:spcPct val="113599"/>
              </a:lnSpc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Repeat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previous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process to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extract</a:t>
            </a:r>
            <a:r>
              <a:rPr sz="2933" spc="-1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other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field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2782" y="1"/>
            <a:ext cx="2938119" cy="6857999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65359F0-25E1-425E-84B5-3F975848F8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10126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Cost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52" y="1037446"/>
            <a:ext cx="11389049" cy="4330052"/>
          </a:xfrm>
          <a:prstGeom prst="rect">
            <a:avLst/>
          </a:prstGeom>
        </p:spPr>
        <p:txBody>
          <a:bodyPr vert="horz" wrap="square" lIns="0" tIns="277705" rIns="0" bIns="0" rtlCol="0">
            <a:spAutoFit/>
          </a:bodyPr>
          <a:lstStyle/>
          <a:p>
            <a:pPr marL="310719" indent="-294631">
              <a:spcBef>
                <a:spcPts val="2185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AWS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EC2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t3.small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(2GB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memory,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2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vCPUs,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$0.02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per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hour)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marR="1051534" lvl="1" indent="-304792">
              <a:lnSpc>
                <a:spcPct val="111000"/>
              </a:lnSpc>
              <a:spcBef>
                <a:spcPts val="1447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2GB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necessary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browser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needs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 lot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memory,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CPU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 </a:t>
            </a:r>
            <a:r>
              <a:rPr sz="2533" spc="-5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bandwidth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usually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not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issue</a:t>
            </a:r>
            <a:endParaRPr lang="en-US" sz="2533" spc="-13" dirty="0">
              <a:solidFill>
                <a:srgbClr val="1D1D1D"/>
              </a:solidFill>
              <a:latin typeface="Times New Roman" panose="02020603050405020304" pitchFamily="18" charset="0"/>
              <a:cs typeface="Roboto Lt"/>
            </a:endParaRPr>
          </a:p>
          <a:p>
            <a:pPr marL="16933" marR="1051534" indent="-304792">
              <a:lnSpc>
                <a:spcPct val="111000"/>
              </a:lnSpc>
              <a:spcBef>
                <a:spcPts val="1447"/>
              </a:spcBef>
              <a:buChar char="•"/>
              <a:tabLst>
                <a:tab pos="625671" algn="l"/>
                <a:tab pos="626518" algn="l"/>
              </a:tabLst>
            </a:pPr>
            <a:endParaRPr lang="en-US" sz="2933" spc="-27" dirty="0">
              <a:solidFill>
                <a:srgbClr val="1D1D1D"/>
              </a:solidFill>
              <a:latin typeface="Times New Roman" panose="02020603050405020304" pitchFamily="18" charset="0"/>
            </a:endParaRPr>
          </a:p>
          <a:p>
            <a:pPr marL="16933" marR="1051534" indent="-304792">
              <a:lnSpc>
                <a:spcPct val="111000"/>
              </a:lnSpc>
              <a:spcBef>
                <a:spcPts val="1447"/>
              </a:spcBef>
              <a:buChar char="•"/>
              <a:tabLst>
                <a:tab pos="625671" algn="l"/>
                <a:tab pos="626518" algn="l"/>
              </a:tabLst>
            </a:pPr>
            <a:r>
              <a:rPr lang="en-US" sz="2933" spc="-27" dirty="0">
                <a:solidFill>
                  <a:srgbClr val="1D1D1D"/>
                </a:solidFill>
                <a:latin typeface="Times New Roman" panose="02020603050405020304" pitchFamily="18" charset="0"/>
              </a:rPr>
              <a:t>The cost to crawl 1M houses is $16.6</a:t>
            </a:r>
            <a:endParaRPr sz="2933" spc="-27" dirty="0">
              <a:solidFill>
                <a:srgbClr val="1D1D1D"/>
              </a:solidFill>
              <a:latin typeface="Times New Roman" panose="02020603050405020304" pitchFamily="18" charset="0"/>
            </a:endParaRPr>
          </a:p>
          <a:p>
            <a:pPr marL="626518" marR="1051534" lvl="1" indent="-304792">
              <a:lnSpc>
                <a:spcPct val="111000"/>
              </a:lnSpc>
              <a:spcBef>
                <a:spcPts val="1447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The speed is about 3s per page</a:t>
            </a:r>
            <a:r>
              <a:rPr lang="zh-CN" altLang="en-US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 （</a:t>
            </a:r>
            <a:r>
              <a:rPr lang="en-US" altLang="zh-CN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92</a:t>
            </a:r>
            <a:r>
              <a:rPr lang="zh-CN" altLang="en-US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hours</a:t>
            </a:r>
            <a:r>
              <a:rPr lang="zh-CN" altLang="en-US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for</a:t>
            </a:r>
            <a:r>
              <a:rPr lang="zh-CN" altLang="en-US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1M</a:t>
            </a:r>
            <a:r>
              <a:rPr lang="zh-CN" altLang="en-US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pages</a:t>
            </a:r>
            <a:r>
              <a:rPr lang="zh-CN" altLang="en-US"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）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,</a:t>
            </a:r>
          </a:p>
          <a:p>
            <a:pPr marL="626518" marR="1051534" lvl="1" indent="-304792">
              <a:lnSpc>
                <a:spcPct val="111000"/>
              </a:lnSpc>
              <a:spcBef>
                <a:spcPts val="1447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</a:rPr>
              <a:t>The extra cost includes storage, restart instances when IP is banned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C944B-F41C-4DBC-BDDB-2E00EAA8AB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数据获取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网页抓取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Labeling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Part Summary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80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29049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Crawl</a:t>
            </a:r>
            <a:r>
              <a:rPr spc="-80" dirty="0"/>
              <a:t> </a:t>
            </a:r>
            <a:r>
              <a:rPr spc="-20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50" y="1298853"/>
            <a:ext cx="4886649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indent="-294631"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Get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all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URLs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141" y="3611312"/>
            <a:ext cx="9052259" cy="2352523"/>
          </a:xfrm>
          <a:prstGeom prst="rect">
            <a:avLst/>
          </a:prstGeom>
        </p:spPr>
        <p:txBody>
          <a:bodyPr vert="horz" wrap="square" lIns="0" tIns="277705" rIns="0" bIns="0" rtlCol="0">
            <a:spAutoFit/>
          </a:bodyPr>
          <a:lstStyle/>
          <a:p>
            <a:pPr marL="310719" indent="-294631">
              <a:spcBef>
                <a:spcPts val="2185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house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listing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~20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78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crawling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cost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still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reasonable: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~$300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10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Storing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these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expensive: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~$300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per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month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931310" lvl="2" indent="-304792">
              <a:spcBef>
                <a:spcPts val="1067"/>
              </a:spcBef>
              <a:buChar char="•"/>
              <a:tabLst>
                <a:tab pos="930463" algn="l"/>
                <a:tab pos="931310" algn="l"/>
              </a:tabLst>
            </a:pPr>
            <a:r>
              <a:rPr sz="21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can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reduce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the image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resolutions,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or </a:t>
            </a:r>
            <a:r>
              <a:rPr sz="21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send </a:t>
            </a:r>
            <a:r>
              <a:rPr sz="21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 back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59" y="1888164"/>
            <a:ext cx="8292524" cy="163048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D8A34E-FA9F-436E-A464-9FA597B2D7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447124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7" dirty="0"/>
              <a:t>Legal</a:t>
            </a:r>
            <a:r>
              <a:rPr spc="-93" dirty="0"/>
              <a:t> </a:t>
            </a:r>
            <a:r>
              <a:rPr spc="-27" dirty="0"/>
              <a:t>Considerations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49" y="1102427"/>
            <a:ext cx="11287451" cy="4022320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310719" indent="-294631">
              <a:spcBef>
                <a:spcPts val="1680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Web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scraping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isn’t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illegal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itself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54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But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should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marR="6773" lvl="1" indent="-304792">
              <a:lnSpc>
                <a:spcPct val="111000"/>
              </a:lnSpc>
              <a:spcBef>
                <a:spcPts val="1440"/>
              </a:spcBef>
              <a:buChar char="•"/>
              <a:tabLst>
                <a:tab pos="625671" algn="l"/>
                <a:tab pos="627363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NOT</a:t>
            </a:r>
            <a:r>
              <a:rPr sz="2533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scrape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have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sensitive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information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(E.g.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private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involving </a:t>
            </a:r>
            <a:r>
              <a:rPr sz="2533" spc="-5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username/password,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personal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health/medical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information)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5639">
              <a:spcBef>
                <a:spcPts val="1100"/>
              </a:spcBef>
              <a:buChar char="•"/>
              <a:tabLst>
                <a:tab pos="625671" algn="l"/>
                <a:tab pos="627363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NOT</a:t>
            </a:r>
            <a:r>
              <a:rPr sz="2533" spc="-6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sc</a:t>
            </a:r>
            <a:r>
              <a:rPr lang="en-US" altLang="zh-CN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ape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copyrighted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(E.g.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YouTube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videos, Flickr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photos)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5639">
              <a:spcBef>
                <a:spcPts val="1107"/>
              </a:spcBef>
              <a:buChar char="•"/>
              <a:tabLst>
                <a:tab pos="625671" algn="l"/>
                <a:tab pos="627363" algn="l"/>
              </a:tabLst>
            </a:pP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Follow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5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Terms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Service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that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explicitly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prohibits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web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scraping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16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Consult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lawyer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if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doing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it 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profit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FC10A-8330-4AD6-B90A-84B578BB33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205486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Summa</a:t>
            </a:r>
            <a:r>
              <a:rPr spc="13" dirty="0"/>
              <a:t>r</a:t>
            </a:r>
            <a:r>
              <a:rPr spc="-113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52" y="1237894"/>
            <a:ext cx="11287449" cy="297720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6773" indent="-294631">
              <a:lnSpc>
                <a:spcPct val="113599"/>
              </a:lnSpc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Web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scraping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powerful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way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collect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at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scale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when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website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doesn’t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offer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API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54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Low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cost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if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using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public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clouds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54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browser’s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inspection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tool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locate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information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HTML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54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Be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cautious to use it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properly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6A64FC-225E-4051-B43B-7014945232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Labeling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Part Summary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14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614256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Flow</a:t>
            </a:r>
            <a:r>
              <a:rPr spc="-27" dirty="0"/>
              <a:t> </a:t>
            </a:r>
            <a:r>
              <a:rPr spc="-7" dirty="0"/>
              <a:t>Chart</a:t>
            </a:r>
            <a:r>
              <a:rPr spc="-27" dirty="0"/>
              <a:t> </a:t>
            </a:r>
            <a:r>
              <a:rPr spc="7" dirty="0"/>
              <a:t>for</a:t>
            </a:r>
            <a:r>
              <a:rPr spc="-27" dirty="0"/>
              <a:t> </a:t>
            </a:r>
            <a:r>
              <a:rPr spc="-47" dirty="0"/>
              <a:t>Data</a:t>
            </a:r>
            <a:r>
              <a:rPr spc="-27" dirty="0"/>
              <a:t> </a:t>
            </a:r>
            <a:r>
              <a:rPr spc="-33" dirty="0"/>
              <a:t>Labelling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1555" y="2210812"/>
            <a:ext cx="1780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Have</a:t>
            </a:r>
            <a:r>
              <a:rPr sz="2400" spc="-8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data?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9620" y="1634498"/>
            <a:ext cx="2108835" cy="1549501"/>
          </a:xfrm>
          <a:custGeom>
            <a:avLst/>
            <a:gdLst>
              <a:gd name="connsiteX0" fmla="*/ 0 w 2105660"/>
              <a:gd name="connsiteY0" fmla="*/ 0 h 1498701"/>
              <a:gd name="connsiteX1" fmla="*/ 2105660 w 2105660"/>
              <a:gd name="connsiteY1" fmla="*/ 0 h 1498701"/>
              <a:gd name="connsiteX2" fmla="*/ 2105660 w 2105660"/>
              <a:gd name="connsiteY2" fmla="*/ 1498701 h 1498701"/>
              <a:gd name="connsiteX3" fmla="*/ 0 w 2105660"/>
              <a:gd name="connsiteY3" fmla="*/ 1498701 h 1498701"/>
              <a:gd name="connsiteX4" fmla="*/ 0 w 2105660"/>
              <a:gd name="connsiteY4" fmla="*/ 0 h 1498701"/>
              <a:gd name="connsiteX0" fmla="*/ 0 w 2105660"/>
              <a:gd name="connsiteY0" fmla="*/ 0 h 1559026"/>
              <a:gd name="connsiteX1" fmla="*/ 2105660 w 2105660"/>
              <a:gd name="connsiteY1" fmla="*/ 0 h 1559026"/>
              <a:gd name="connsiteX2" fmla="*/ 2105660 w 2105660"/>
              <a:gd name="connsiteY2" fmla="*/ 1559026 h 1559026"/>
              <a:gd name="connsiteX3" fmla="*/ 0 w 2105660"/>
              <a:gd name="connsiteY3" fmla="*/ 1498701 h 1559026"/>
              <a:gd name="connsiteX4" fmla="*/ 0 w 2105660"/>
              <a:gd name="connsiteY4" fmla="*/ 0 h 1559026"/>
              <a:gd name="connsiteX0" fmla="*/ 3175 w 2108835"/>
              <a:gd name="connsiteY0" fmla="*/ 0 h 1559026"/>
              <a:gd name="connsiteX1" fmla="*/ 2108835 w 2108835"/>
              <a:gd name="connsiteY1" fmla="*/ 0 h 1559026"/>
              <a:gd name="connsiteX2" fmla="*/ 2108835 w 2108835"/>
              <a:gd name="connsiteY2" fmla="*/ 1559026 h 1559026"/>
              <a:gd name="connsiteX3" fmla="*/ 0 w 2108835"/>
              <a:gd name="connsiteY3" fmla="*/ 1549501 h 1559026"/>
              <a:gd name="connsiteX4" fmla="*/ 3175 w 2108835"/>
              <a:gd name="connsiteY4" fmla="*/ 0 h 1559026"/>
              <a:gd name="connsiteX0" fmla="*/ 3175 w 2108835"/>
              <a:gd name="connsiteY0" fmla="*/ 0 h 1549501"/>
              <a:gd name="connsiteX1" fmla="*/ 2108835 w 2108835"/>
              <a:gd name="connsiteY1" fmla="*/ 0 h 1549501"/>
              <a:gd name="connsiteX2" fmla="*/ 2108835 w 2108835"/>
              <a:gd name="connsiteY2" fmla="*/ 1543151 h 1549501"/>
              <a:gd name="connsiteX3" fmla="*/ 0 w 2108835"/>
              <a:gd name="connsiteY3" fmla="*/ 1549501 h 1549501"/>
              <a:gd name="connsiteX4" fmla="*/ 3175 w 2108835"/>
              <a:gd name="connsiteY4" fmla="*/ 0 h 154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8835" h="1549501">
                <a:moveTo>
                  <a:pt x="3175" y="0"/>
                </a:moveTo>
                <a:lnTo>
                  <a:pt x="2108835" y="0"/>
                </a:lnTo>
                <a:lnTo>
                  <a:pt x="2108835" y="1543151"/>
                </a:lnTo>
                <a:lnTo>
                  <a:pt x="0" y="1549501"/>
                </a:lnTo>
                <a:cubicBezTo>
                  <a:pt x="1058" y="1033001"/>
                  <a:pt x="2117" y="516500"/>
                  <a:pt x="3175" y="0"/>
                </a:cubicBez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74507" rIns="0" bIns="0" rtlCol="0">
            <a:spAutoFit/>
          </a:bodyPr>
          <a:lstStyle/>
          <a:p>
            <a:pPr marL="88051" marR="77890" indent="847" algn="ctr">
              <a:lnSpc>
                <a:spcPts val="2800"/>
              </a:lnSpc>
              <a:spcBef>
                <a:spcPts val="587"/>
              </a:spcBef>
            </a:pP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Add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labels? 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Improve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ep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2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ti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  <a:p>
            <a:pPr algn="ctr">
              <a:lnSpc>
                <a:spcPts val="2719"/>
              </a:lnSpc>
            </a:pP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?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5601" y="1624241"/>
            <a:ext cx="1547889" cy="1555876"/>
          </a:xfrm>
          <a:custGeom>
            <a:avLst/>
            <a:gdLst>
              <a:gd name="connsiteX0" fmla="*/ 0 w 1533603"/>
              <a:gd name="connsiteY0" fmla="*/ 0 h 1665414"/>
              <a:gd name="connsiteX1" fmla="*/ 1533603 w 1533603"/>
              <a:gd name="connsiteY1" fmla="*/ 0 h 1665414"/>
              <a:gd name="connsiteX2" fmla="*/ 1533603 w 1533603"/>
              <a:gd name="connsiteY2" fmla="*/ 1665414 h 1665414"/>
              <a:gd name="connsiteX3" fmla="*/ 0 w 1533603"/>
              <a:gd name="connsiteY3" fmla="*/ 1665414 h 1665414"/>
              <a:gd name="connsiteX4" fmla="*/ 0 w 1533603"/>
              <a:gd name="connsiteY4" fmla="*/ 0 h 1665414"/>
              <a:gd name="connsiteX0" fmla="*/ 0 w 1538366"/>
              <a:gd name="connsiteY0" fmla="*/ 0 h 1665414"/>
              <a:gd name="connsiteX1" fmla="*/ 1538366 w 1538366"/>
              <a:gd name="connsiteY1" fmla="*/ 52387 h 1665414"/>
              <a:gd name="connsiteX2" fmla="*/ 1533603 w 1538366"/>
              <a:gd name="connsiteY2" fmla="*/ 1665414 h 1665414"/>
              <a:gd name="connsiteX3" fmla="*/ 0 w 1538366"/>
              <a:gd name="connsiteY3" fmla="*/ 1665414 h 1665414"/>
              <a:gd name="connsiteX4" fmla="*/ 0 w 1538366"/>
              <a:gd name="connsiteY4" fmla="*/ 0 h 1665414"/>
              <a:gd name="connsiteX0" fmla="*/ 0 w 1538366"/>
              <a:gd name="connsiteY0" fmla="*/ 1 h 1613027"/>
              <a:gd name="connsiteX1" fmla="*/ 1538366 w 1538366"/>
              <a:gd name="connsiteY1" fmla="*/ 0 h 1613027"/>
              <a:gd name="connsiteX2" fmla="*/ 1533603 w 1538366"/>
              <a:gd name="connsiteY2" fmla="*/ 1613027 h 1613027"/>
              <a:gd name="connsiteX3" fmla="*/ 0 w 1538366"/>
              <a:gd name="connsiteY3" fmla="*/ 1613027 h 1613027"/>
              <a:gd name="connsiteX4" fmla="*/ 0 w 1538366"/>
              <a:gd name="connsiteY4" fmla="*/ 1 h 1613027"/>
              <a:gd name="connsiteX0" fmla="*/ 0 w 1535984"/>
              <a:gd name="connsiteY0" fmla="*/ 0 h 1613026"/>
              <a:gd name="connsiteX1" fmla="*/ 1535984 w 1535984"/>
              <a:gd name="connsiteY1" fmla="*/ 28574 h 1613026"/>
              <a:gd name="connsiteX2" fmla="*/ 1533603 w 1535984"/>
              <a:gd name="connsiteY2" fmla="*/ 1613026 h 1613026"/>
              <a:gd name="connsiteX3" fmla="*/ 0 w 1535984"/>
              <a:gd name="connsiteY3" fmla="*/ 1613026 h 1613026"/>
              <a:gd name="connsiteX4" fmla="*/ 0 w 1535984"/>
              <a:gd name="connsiteY4" fmla="*/ 0 h 1613026"/>
              <a:gd name="connsiteX0" fmla="*/ 0 w 1538365"/>
              <a:gd name="connsiteY0" fmla="*/ 0 h 1586832"/>
              <a:gd name="connsiteX1" fmla="*/ 1538365 w 1538365"/>
              <a:gd name="connsiteY1" fmla="*/ 2380 h 1586832"/>
              <a:gd name="connsiteX2" fmla="*/ 1535984 w 1538365"/>
              <a:gd name="connsiteY2" fmla="*/ 1586832 h 1586832"/>
              <a:gd name="connsiteX3" fmla="*/ 2381 w 1538365"/>
              <a:gd name="connsiteY3" fmla="*/ 1586832 h 1586832"/>
              <a:gd name="connsiteX4" fmla="*/ 0 w 1538365"/>
              <a:gd name="connsiteY4" fmla="*/ 0 h 1586832"/>
              <a:gd name="connsiteX0" fmla="*/ 0 w 1538365"/>
              <a:gd name="connsiteY0" fmla="*/ 4764 h 1591596"/>
              <a:gd name="connsiteX1" fmla="*/ 1538365 w 1538365"/>
              <a:gd name="connsiteY1" fmla="*/ 0 h 1591596"/>
              <a:gd name="connsiteX2" fmla="*/ 1535984 w 1538365"/>
              <a:gd name="connsiteY2" fmla="*/ 1591596 h 1591596"/>
              <a:gd name="connsiteX3" fmla="*/ 2381 w 1538365"/>
              <a:gd name="connsiteY3" fmla="*/ 1591596 h 1591596"/>
              <a:gd name="connsiteX4" fmla="*/ 0 w 1538365"/>
              <a:gd name="connsiteY4" fmla="*/ 4764 h 1591596"/>
              <a:gd name="connsiteX0" fmla="*/ 0 w 1543127"/>
              <a:gd name="connsiteY0" fmla="*/ 35720 h 1591596"/>
              <a:gd name="connsiteX1" fmla="*/ 1543127 w 1543127"/>
              <a:gd name="connsiteY1" fmla="*/ 0 h 1591596"/>
              <a:gd name="connsiteX2" fmla="*/ 1540746 w 1543127"/>
              <a:gd name="connsiteY2" fmla="*/ 1591596 h 1591596"/>
              <a:gd name="connsiteX3" fmla="*/ 7143 w 1543127"/>
              <a:gd name="connsiteY3" fmla="*/ 1591596 h 1591596"/>
              <a:gd name="connsiteX4" fmla="*/ 0 w 1543127"/>
              <a:gd name="connsiteY4" fmla="*/ 35720 h 1591596"/>
              <a:gd name="connsiteX0" fmla="*/ 0 w 1547889"/>
              <a:gd name="connsiteY0" fmla="*/ 0 h 1555876"/>
              <a:gd name="connsiteX1" fmla="*/ 1547889 w 1547889"/>
              <a:gd name="connsiteY1" fmla="*/ 2380 h 1555876"/>
              <a:gd name="connsiteX2" fmla="*/ 1540746 w 1547889"/>
              <a:gd name="connsiteY2" fmla="*/ 1555876 h 1555876"/>
              <a:gd name="connsiteX3" fmla="*/ 7143 w 1547889"/>
              <a:gd name="connsiteY3" fmla="*/ 1555876 h 1555876"/>
              <a:gd name="connsiteX4" fmla="*/ 0 w 1547889"/>
              <a:gd name="connsiteY4" fmla="*/ 0 h 155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89" h="1555876">
                <a:moveTo>
                  <a:pt x="0" y="0"/>
                </a:moveTo>
                <a:lnTo>
                  <a:pt x="1547889" y="2380"/>
                </a:lnTo>
                <a:cubicBezTo>
                  <a:pt x="1546301" y="540056"/>
                  <a:pt x="1542334" y="1018200"/>
                  <a:pt x="1540746" y="1555876"/>
                </a:cubicBezTo>
                <a:lnTo>
                  <a:pt x="7143" y="1555876"/>
                </a:lnTo>
                <a:cubicBezTo>
                  <a:pt x="6349" y="1026932"/>
                  <a:pt x="794" y="528944"/>
                  <a:pt x="0" y="0"/>
                </a:cubicBez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226907" rIns="0" bIns="0" rtlCol="0">
            <a:spAutoFit/>
          </a:bodyPr>
          <a:lstStyle/>
          <a:p>
            <a:pPr marL="137157" marR="126997" algn="ctr">
              <a:lnSpc>
                <a:spcPts val="2800"/>
              </a:lnSpc>
              <a:spcBef>
                <a:spcPts val="1787"/>
              </a:spcBef>
            </a:pPr>
            <a:r>
              <a:rPr sz="2400" b="1" spc="-7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Enough </a:t>
            </a:r>
            <a:r>
              <a:rPr sz="2400" b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 to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start</a:t>
            </a:r>
            <a:r>
              <a:rPr sz="2400" spc="-1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lang="en-US"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?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3191" y="2444394"/>
            <a:ext cx="430107" cy="0"/>
          </a:xfrm>
          <a:custGeom>
            <a:avLst/>
            <a:gdLst/>
            <a:ahLst/>
            <a:cxnLst/>
            <a:rect l="l" t="t" r="r" b="b"/>
            <a:pathLst>
              <a:path w="322580">
                <a:moveTo>
                  <a:pt x="0" y="0"/>
                </a:moveTo>
                <a:lnTo>
                  <a:pt x="0" y="0"/>
                </a:lnTo>
                <a:lnTo>
                  <a:pt x="309518" y="0"/>
                </a:lnTo>
                <a:lnTo>
                  <a:pt x="322218" y="0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085882" y="2363114"/>
            <a:ext cx="135467" cy="162560"/>
          </a:xfrm>
          <a:custGeom>
            <a:avLst/>
            <a:gdLst/>
            <a:ahLst/>
            <a:cxnLst/>
            <a:rect l="l" t="t" r="r" b="b"/>
            <a:pathLst>
              <a:path w="101600" h="121919">
                <a:moveTo>
                  <a:pt x="0" y="121920"/>
                </a:moveTo>
                <a:lnTo>
                  <a:pt x="101600" y="60960"/>
                </a:lnTo>
                <a:lnTo>
                  <a:pt x="0" y="0"/>
                </a:lnTo>
              </a:path>
              <a:path w="101600" h="121919">
                <a:moveTo>
                  <a:pt x="0" y="60960"/>
                </a:moveTo>
                <a:lnTo>
                  <a:pt x="101600" y="60960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3" name="object 13"/>
          <p:cNvGrpSpPr/>
          <p:nvPr/>
        </p:nvGrpSpPr>
        <p:grpSpPr>
          <a:xfrm>
            <a:off x="4380568" y="2346180"/>
            <a:ext cx="772160" cy="196427"/>
            <a:chOff x="3285426" y="1759635"/>
            <a:chExt cx="579120" cy="147320"/>
          </a:xfrm>
        </p:grpSpPr>
        <p:sp>
          <p:nvSpPr>
            <p:cNvPr id="14" name="object 14"/>
            <p:cNvSpPr/>
            <p:nvPr/>
          </p:nvSpPr>
          <p:spPr>
            <a:xfrm>
              <a:off x="3285426" y="1833295"/>
              <a:ext cx="477520" cy="0"/>
            </a:xfrm>
            <a:custGeom>
              <a:avLst/>
              <a:gdLst/>
              <a:ahLst/>
              <a:cxnLst/>
              <a:rect l="l" t="t" r="r" b="b"/>
              <a:pathLst>
                <a:path w="477520">
                  <a:moveTo>
                    <a:pt x="0" y="0"/>
                  </a:moveTo>
                  <a:lnTo>
                    <a:pt x="0" y="0"/>
                  </a:lnTo>
                  <a:lnTo>
                    <a:pt x="464477" y="0"/>
                  </a:lnTo>
                  <a:lnTo>
                    <a:pt x="47717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749903" y="1772335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19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19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31576" y="2035028"/>
            <a:ext cx="5190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0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87037" y="1954208"/>
            <a:ext cx="7526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Label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488589" y="3178999"/>
            <a:ext cx="1693333" cy="2462002"/>
            <a:chOff x="1866442" y="2384249"/>
            <a:chExt cx="1270000" cy="1846502"/>
          </a:xfrm>
        </p:grpSpPr>
        <p:sp>
          <p:nvSpPr>
            <p:cNvPr id="19" name="object 19"/>
            <p:cNvSpPr/>
            <p:nvPr/>
          </p:nvSpPr>
          <p:spPr>
            <a:xfrm>
              <a:off x="2489289" y="2384249"/>
              <a:ext cx="4597" cy="484457"/>
            </a:xfrm>
            <a:custGeom>
              <a:avLst/>
              <a:gdLst>
                <a:gd name="connsiteX0" fmla="*/ 0 w 9049"/>
                <a:gd name="connsiteY0" fmla="*/ 0 h 10791"/>
                <a:gd name="connsiteX1" fmla="*/ 8774 w 9049"/>
                <a:gd name="connsiteY1" fmla="*/ 10508 h 10791"/>
                <a:gd name="connsiteX2" fmla="*/ 9049 w 9049"/>
                <a:gd name="connsiteY2" fmla="*/ 10791 h 1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9" h="10791">
                  <a:moveTo>
                    <a:pt x="0" y="0"/>
                  </a:moveTo>
                  <a:lnTo>
                    <a:pt x="8774" y="10508"/>
                  </a:lnTo>
                  <a:lnTo>
                    <a:pt x="9049" y="10791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32799" y="2855366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19" h="102235">
                  <a:moveTo>
                    <a:pt x="0" y="1244"/>
                  </a:moveTo>
                  <a:lnTo>
                    <a:pt x="61988" y="102209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493746" y="2855988"/>
              <a:ext cx="1270" cy="101600"/>
            </a:xfrm>
            <a:custGeom>
              <a:avLst/>
              <a:gdLst/>
              <a:ahLst/>
              <a:cxnLst/>
              <a:rect l="l" t="t" r="r" b="b"/>
              <a:pathLst>
                <a:path w="1269" h="101600">
                  <a:moveTo>
                    <a:pt x="520" y="-12700"/>
                  </a:moveTo>
                  <a:lnTo>
                    <a:pt x="520" y="114287"/>
                  </a:lnTo>
                </a:path>
              </a:pathLst>
            </a:custGeom>
            <a:ln w="26441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866442" y="2985516"/>
              <a:ext cx="1270000" cy="1245235"/>
            </a:xfrm>
            <a:custGeom>
              <a:avLst/>
              <a:gdLst/>
              <a:ahLst/>
              <a:cxnLst/>
              <a:rect l="l" t="t" r="r" b="b"/>
              <a:pathLst>
                <a:path w="1270000" h="1245235">
                  <a:moveTo>
                    <a:pt x="291223" y="0"/>
                  </a:moveTo>
                  <a:lnTo>
                    <a:pt x="978789" y="0"/>
                  </a:lnTo>
                  <a:lnTo>
                    <a:pt x="1036741" y="223"/>
                  </a:lnTo>
                  <a:lnTo>
                    <a:pt x="1083478" y="1784"/>
                  </a:lnTo>
                  <a:lnTo>
                    <a:pt x="1149705" y="14274"/>
                  </a:lnTo>
                  <a:lnTo>
                    <a:pt x="1184539" y="31478"/>
                  </a:lnTo>
                  <a:lnTo>
                    <a:pt x="1214475" y="55537"/>
                  </a:lnTo>
                  <a:lnTo>
                    <a:pt x="1238534" y="85472"/>
                  </a:lnTo>
                  <a:lnTo>
                    <a:pt x="1255737" y="120307"/>
                  </a:lnTo>
                  <a:lnTo>
                    <a:pt x="1268217" y="186539"/>
                  </a:lnTo>
                  <a:lnTo>
                    <a:pt x="1269777" y="233273"/>
                  </a:lnTo>
                  <a:lnTo>
                    <a:pt x="1270000" y="291223"/>
                  </a:lnTo>
                  <a:lnTo>
                    <a:pt x="1270000" y="953399"/>
                  </a:lnTo>
                  <a:lnTo>
                    <a:pt x="1269777" y="1011347"/>
                  </a:lnTo>
                  <a:lnTo>
                    <a:pt x="1268217" y="1058080"/>
                  </a:lnTo>
                  <a:lnTo>
                    <a:pt x="1255737" y="1124308"/>
                  </a:lnTo>
                  <a:lnTo>
                    <a:pt x="1238534" y="1159141"/>
                  </a:lnTo>
                  <a:lnTo>
                    <a:pt x="1214475" y="1189074"/>
                  </a:lnTo>
                  <a:lnTo>
                    <a:pt x="1184539" y="1213132"/>
                  </a:lnTo>
                  <a:lnTo>
                    <a:pt x="1149705" y="1230337"/>
                  </a:lnTo>
                  <a:lnTo>
                    <a:pt x="1083478" y="1242822"/>
                  </a:lnTo>
                  <a:lnTo>
                    <a:pt x="1036741" y="1244383"/>
                  </a:lnTo>
                  <a:lnTo>
                    <a:pt x="978789" y="1244606"/>
                  </a:lnTo>
                  <a:lnTo>
                    <a:pt x="291223" y="1244606"/>
                  </a:lnTo>
                  <a:lnTo>
                    <a:pt x="233273" y="1244383"/>
                  </a:lnTo>
                  <a:lnTo>
                    <a:pt x="186539" y="1242822"/>
                  </a:lnTo>
                  <a:lnTo>
                    <a:pt x="120307" y="1230337"/>
                  </a:lnTo>
                  <a:lnTo>
                    <a:pt x="85472" y="1213132"/>
                  </a:lnTo>
                  <a:lnTo>
                    <a:pt x="55537" y="1189074"/>
                  </a:lnTo>
                  <a:lnTo>
                    <a:pt x="31478" y="1159141"/>
                  </a:lnTo>
                  <a:lnTo>
                    <a:pt x="14274" y="1124308"/>
                  </a:lnTo>
                  <a:lnTo>
                    <a:pt x="1784" y="1058080"/>
                  </a:lnTo>
                  <a:lnTo>
                    <a:pt x="223" y="1011347"/>
                  </a:lnTo>
                  <a:lnTo>
                    <a:pt x="0" y="953399"/>
                  </a:lnTo>
                  <a:lnTo>
                    <a:pt x="0" y="291223"/>
                  </a:lnTo>
                  <a:lnTo>
                    <a:pt x="223" y="233273"/>
                  </a:lnTo>
                  <a:lnTo>
                    <a:pt x="1784" y="186539"/>
                  </a:lnTo>
                  <a:lnTo>
                    <a:pt x="14274" y="120307"/>
                  </a:lnTo>
                  <a:lnTo>
                    <a:pt x="31478" y="85472"/>
                  </a:lnTo>
                  <a:lnTo>
                    <a:pt x="55537" y="55537"/>
                  </a:lnTo>
                  <a:lnTo>
                    <a:pt x="85472" y="31478"/>
                  </a:lnTo>
                  <a:lnTo>
                    <a:pt x="120307" y="14274"/>
                  </a:lnTo>
                  <a:lnTo>
                    <a:pt x="186539" y="1784"/>
                  </a:lnTo>
                  <a:lnTo>
                    <a:pt x="233273" y="223"/>
                  </a:lnTo>
                  <a:lnTo>
                    <a:pt x="291223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195823" y="3182207"/>
            <a:ext cx="1693335" cy="2475728"/>
            <a:chOff x="3896867" y="2386655"/>
            <a:chExt cx="1270001" cy="1856796"/>
          </a:xfrm>
        </p:grpSpPr>
        <p:sp>
          <p:nvSpPr>
            <p:cNvPr id="24" name="object 24"/>
            <p:cNvSpPr/>
            <p:nvPr/>
          </p:nvSpPr>
          <p:spPr>
            <a:xfrm>
              <a:off x="4515345" y="2386655"/>
              <a:ext cx="6058" cy="469312"/>
            </a:xfrm>
            <a:custGeom>
              <a:avLst/>
              <a:gdLst>
                <a:gd name="connsiteX0" fmla="*/ 0 w 9539"/>
                <a:gd name="connsiteY0" fmla="*/ 0 h 10758"/>
                <a:gd name="connsiteX1" fmla="*/ 9279 w 9539"/>
                <a:gd name="connsiteY1" fmla="*/ 10468 h 10758"/>
                <a:gd name="connsiteX2" fmla="*/ 9539 w 9539"/>
                <a:gd name="connsiteY2" fmla="*/ 10758 h 1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9" h="10758">
                  <a:moveTo>
                    <a:pt x="0" y="0"/>
                  </a:moveTo>
                  <a:lnTo>
                    <a:pt x="9279" y="10468"/>
                  </a:lnTo>
                  <a:lnTo>
                    <a:pt x="9539" y="10758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460278" y="2842450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69">
                  <a:moveTo>
                    <a:pt x="0" y="1689"/>
                  </a:moveTo>
                  <a:lnTo>
                    <a:pt x="62369" y="102438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521238" y="2843301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704" y="-12700"/>
                  </a:moveTo>
                  <a:lnTo>
                    <a:pt x="704" y="114287"/>
                  </a:lnTo>
                </a:path>
              </a:pathLst>
            </a:custGeom>
            <a:ln w="26809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896868" y="2972816"/>
              <a:ext cx="1270000" cy="1270635"/>
            </a:xfrm>
            <a:custGeom>
              <a:avLst/>
              <a:gdLst/>
              <a:ahLst/>
              <a:cxnLst/>
              <a:rect l="l" t="t" r="r" b="b"/>
              <a:pathLst>
                <a:path w="1270000" h="1270635">
                  <a:moveTo>
                    <a:pt x="978789" y="0"/>
                  </a:moveTo>
                  <a:lnTo>
                    <a:pt x="291211" y="0"/>
                  </a:lnTo>
                  <a:lnTo>
                    <a:pt x="233260" y="223"/>
                  </a:lnTo>
                  <a:lnTo>
                    <a:pt x="186528" y="1784"/>
                  </a:lnTo>
                  <a:lnTo>
                    <a:pt x="120307" y="14274"/>
                  </a:lnTo>
                  <a:lnTo>
                    <a:pt x="85467" y="31478"/>
                  </a:lnTo>
                  <a:lnTo>
                    <a:pt x="55532" y="55537"/>
                  </a:lnTo>
                  <a:lnTo>
                    <a:pt x="31476" y="85472"/>
                  </a:lnTo>
                  <a:lnTo>
                    <a:pt x="14274" y="120307"/>
                  </a:lnTo>
                  <a:lnTo>
                    <a:pt x="1784" y="186539"/>
                  </a:lnTo>
                  <a:lnTo>
                    <a:pt x="223" y="233273"/>
                  </a:lnTo>
                  <a:lnTo>
                    <a:pt x="0" y="291223"/>
                  </a:lnTo>
                  <a:lnTo>
                    <a:pt x="0" y="978799"/>
                  </a:lnTo>
                  <a:lnTo>
                    <a:pt x="223" y="1036747"/>
                  </a:lnTo>
                  <a:lnTo>
                    <a:pt x="1784" y="1083480"/>
                  </a:lnTo>
                  <a:lnTo>
                    <a:pt x="14274" y="1149708"/>
                  </a:lnTo>
                  <a:lnTo>
                    <a:pt x="31476" y="1184541"/>
                  </a:lnTo>
                  <a:lnTo>
                    <a:pt x="55532" y="1214475"/>
                  </a:lnTo>
                  <a:lnTo>
                    <a:pt x="85467" y="1238532"/>
                  </a:lnTo>
                  <a:lnTo>
                    <a:pt x="120307" y="1255737"/>
                  </a:lnTo>
                  <a:lnTo>
                    <a:pt x="186528" y="1268222"/>
                  </a:lnTo>
                  <a:lnTo>
                    <a:pt x="233260" y="1269783"/>
                  </a:lnTo>
                  <a:lnTo>
                    <a:pt x="291211" y="1270006"/>
                  </a:lnTo>
                  <a:lnTo>
                    <a:pt x="978789" y="1270006"/>
                  </a:lnTo>
                  <a:lnTo>
                    <a:pt x="1036739" y="1269783"/>
                  </a:lnTo>
                  <a:lnTo>
                    <a:pt x="1083473" y="1268222"/>
                  </a:lnTo>
                  <a:lnTo>
                    <a:pt x="1149705" y="1255737"/>
                  </a:lnTo>
                  <a:lnTo>
                    <a:pt x="1184537" y="1238532"/>
                  </a:lnTo>
                  <a:lnTo>
                    <a:pt x="1214469" y="1214475"/>
                  </a:lnTo>
                  <a:lnTo>
                    <a:pt x="1238523" y="1184541"/>
                  </a:lnTo>
                  <a:lnTo>
                    <a:pt x="1255725" y="1149708"/>
                  </a:lnTo>
                  <a:lnTo>
                    <a:pt x="1268215" y="1083480"/>
                  </a:lnTo>
                  <a:lnTo>
                    <a:pt x="1269776" y="1036747"/>
                  </a:lnTo>
                  <a:lnTo>
                    <a:pt x="1270000" y="978799"/>
                  </a:lnTo>
                  <a:lnTo>
                    <a:pt x="1270000" y="291223"/>
                  </a:lnTo>
                  <a:lnTo>
                    <a:pt x="1269776" y="233273"/>
                  </a:lnTo>
                  <a:lnTo>
                    <a:pt x="1268215" y="186539"/>
                  </a:lnTo>
                  <a:lnTo>
                    <a:pt x="1255725" y="120307"/>
                  </a:lnTo>
                  <a:lnTo>
                    <a:pt x="1238523" y="85472"/>
                  </a:lnTo>
                  <a:lnTo>
                    <a:pt x="1214469" y="55537"/>
                  </a:lnTo>
                  <a:lnTo>
                    <a:pt x="1184537" y="31478"/>
                  </a:lnTo>
                  <a:lnTo>
                    <a:pt x="1149705" y="14274"/>
                  </a:lnTo>
                  <a:lnTo>
                    <a:pt x="1083473" y="1784"/>
                  </a:lnTo>
                  <a:lnTo>
                    <a:pt x="1036739" y="223"/>
                  </a:lnTo>
                  <a:lnTo>
                    <a:pt x="978789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896867" y="2972816"/>
              <a:ext cx="1270000" cy="1270635"/>
            </a:xfrm>
            <a:custGeom>
              <a:avLst/>
              <a:gdLst/>
              <a:ahLst/>
              <a:cxnLst/>
              <a:rect l="l" t="t" r="r" b="b"/>
              <a:pathLst>
                <a:path w="1270000" h="1270635">
                  <a:moveTo>
                    <a:pt x="291211" y="0"/>
                  </a:moveTo>
                  <a:lnTo>
                    <a:pt x="978789" y="0"/>
                  </a:lnTo>
                  <a:lnTo>
                    <a:pt x="1036739" y="223"/>
                  </a:lnTo>
                  <a:lnTo>
                    <a:pt x="1083473" y="1784"/>
                  </a:lnTo>
                  <a:lnTo>
                    <a:pt x="1149705" y="14274"/>
                  </a:lnTo>
                  <a:lnTo>
                    <a:pt x="1184537" y="31478"/>
                  </a:lnTo>
                  <a:lnTo>
                    <a:pt x="1214469" y="55537"/>
                  </a:lnTo>
                  <a:lnTo>
                    <a:pt x="1238523" y="85472"/>
                  </a:lnTo>
                  <a:lnTo>
                    <a:pt x="1255725" y="120307"/>
                  </a:lnTo>
                  <a:lnTo>
                    <a:pt x="1268215" y="186539"/>
                  </a:lnTo>
                  <a:lnTo>
                    <a:pt x="1269776" y="233273"/>
                  </a:lnTo>
                  <a:lnTo>
                    <a:pt x="1270000" y="291223"/>
                  </a:lnTo>
                  <a:lnTo>
                    <a:pt x="1270000" y="978799"/>
                  </a:lnTo>
                  <a:lnTo>
                    <a:pt x="1269776" y="1036747"/>
                  </a:lnTo>
                  <a:lnTo>
                    <a:pt x="1268215" y="1083480"/>
                  </a:lnTo>
                  <a:lnTo>
                    <a:pt x="1255725" y="1149708"/>
                  </a:lnTo>
                  <a:lnTo>
                    <a:pt x="1238523" y="1184541"/>
                  </a:lnTo>
                  <a:lnTo>
                    <a:pt x="1214469" y="1214474"/>
                  </a:lnTo>
                  <a:lnTo>
                    <a:pt x="1184537" y="1238532"/>
                  </a:lnTo>
                  <a:lnTo>
                    <a:pt x="1149705" y="1255737"/>
                  </a:lnTo>
                  <a:lnTo>
                    <a:pt x="1083473" y="1268222"/>
                  </a:lnTo>
                  <a:lnTo>
                    <a:pt x="1036739" y="1269783"/>
                  </a:lnTo>
                  <a:lnTo>
                    <a:pt x="978789" y="1270006"/>
                  </a:lnTo>
                  <a:lnTo>
                    <a:pt x="291211" y="1270006"/>
                  </a:lnTo>
                  <a:lnTo>
                    <a:pt x="233260" y="1269783"/>
                  </a:lnTo>
                  <a:lnTo>
                    <a:pt x="186528" y="1268222"/>
                  </a:lnTo>
                  <a:lnTo>
                    <a:pt x="120307" y="1255737"/>
                  </a:lnTo>
                  <a:lnTo>
                    <a:pt x="85467" y="1238532"/>
                  </a:lnTo>
                  <a:lnTo>
                    <a:pt x="55532" y="1214474"/>
                  </a:lnTo>
                  <a:lnTo>
                    <a:pt x="31476" y="1184541"/>
                  </a:lnTo>
                  <a:lnTo>
                    <a:pt x="14274" y="1149708"/>
                  </a:lnTo>
                  <a:lnTo>
                    <a:pt x="1784" y="1083480"/>
                  </a:lnTo>
                  <a:lnTo>
                    <a:pt x="223" y="1036747"/>
                  </a:lnTo>
                  <a:lnTo>
                    <a:pt x="0" y="978799"/>
                  </a:lnTo>
                  <a:lnTo>
                    <a:pt x="0" y="291223"/>
                  </a:lnTo>
                  <a:lnTo>
                    <a:pt x="223" y="233273"/>
                  </a:lnTo>
                  <a:lnTo>
                    <a:pt x="1784" y="186539"/>
                  </a:lnTo>
                  <a:lnTo>
                    <a:pt x="14274" y="120307"/>
                  </a:lnTo>
                  <a:lnTo>
                    <a:pt x="31476" y="85472"/>
                  </a:lnTo>
                  <a:lnTo>
                    <a:pt x="55532" y="55537"/>
                  </a:lnTo>
                  <a:lnTo>
                    <a:pt x="85467" y="31478"/>
                  </a:lnTo>
                  <a:lnTo>
                    <a:pt x="120307" y="14274"/>
                  </a:lnTo>
                  <a:lnTo>
                    <a:pt x="186528" y="1784"/>
                  </a:lnTo>
                  <a:lnTo>
                    <a:pt x="233260" y="223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44200" y="3451833"/>
            <a:ext cx="421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7" dirty="0">
                <a:latin typeface="Times New Roman" panose="02020603050405020304" pitchFamily="18" charset="0"/>
                <a:cs typeface="Roboto Lt"/>
              </a:rPr>
              <a:t>No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76313" y="3409017"/>
            <a:ext cx="6587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Dat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a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45734" y="3425951"/>
            <a:ext cx="5190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0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4734" y="4354691"/>
            <a:ext cx="1222639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38849" marR="6773" indent="-122764">
              <a:lnSpc>
                <a:spcPts val="2800"/>
              </a:lnSpc>
              <a:spcBef>
                <a:spcPts val="292"/>
              </a:spcBef>
            </a:pPr>
            <a:r>
              <a:rPr sz="2400" spc="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ed </a:t>
            </a:r>
            <a:r>
              <a:rPr sz="2400" spc="-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before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00843" y="4237618"/>
            <a:ext cx="1483360" cy="1114834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5080" algn="ctr">
              <a:lnSpc>
                <a:spcPts val="2800"/>
              </a:lnSpc>
              <a:spcBef>
                <a:spcPts val="292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Use </a:t>
            </a:r>
            <a:r>
              <a:rPr sz="2400" spc="-7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semi- </a:t>
            </a:r>
            <a:r>
              <a:rPr sz="2400" spc="-6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su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vis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 </a:t>
            </a:r>
            <a:r>
              <a:rPr sz="2400" spc="-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learning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44026" y="4332327"/>
            <a:ext cx="2215028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7620" algn="ctr">
              <a:lnSpc>
                <a:spcPts val="2800"/>
              </a:lnSpc>
              <a:spcBef>
                <a:spcPts val="292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p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oc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ssing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815641" y="1638217"/>
            <a:ext cx="2556621" cy="3978265"/>
            <a:chOff x="5111730" y="1228662"/>
            <a:chExt cx="1917466" cy="2983699"/>
          </a:xfrm>
        </p:grpSpPr>
        <p:sp>
          <p:nvSpPr>
            <p:cNvPr id="37" name="object 37"/>
            <p:cNvSpPr/>
            <p:nvPr/>
          </p:nvSpPr>
          <p:spPr>
            <a:xfrm>
              <a:off x="5741758" y="1228662"/>
              <a:ext cx="1256030" cy="1148715"/>
            </a:xfrm>
            <a:custGeom>
              <a:avLst/>
              <a:gdLst/>
              <a:ahLst/>
              <a:cxnLst/>
              <a:rect l="l" t="t" r="r" b="b"/>
              <a:pathLst>
                <a:path w="1256029" h="1148714">
                  <a:moveTo>
                    <a:pt x="1255483" y="0"/>
                  </a:moveTo>
                  <a:lnTo>
                    <a:pt x="0" y="0"/>
                  </a:lnTo>
                  <a:lnTo>
                    <a:pt x="0" y="1148358"/>
                  </a:lnTo>
                  <a:lnTo>
                    <a:pt x="1255483" y="1148358"/>
                  </a:lnTo>
                  <a:lnTo>
                    <a:pt x="1255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11730" y="1808543"/>
              <a:ext cx="587015" cy="1918"/>
            </a:xfrm>
            <a:custGeom>
              <a:avLst/>
              <a:gdLst>
                <a:gd name="connsiteX0" fmla="*/ 0 w 11545"/>
                <a:gd name="connsiteY0" fmla="*/ 15230 h 15230"/>
                <a:gd name="connsiteX1" fmla="*/ 9733 w 11545"/>
                <a:gd name="connsiteY1" fmla="*/ 6015 h 15230"/>
                <a:gd name="connsiteX2" fmla="*/ 11545 w 11545"/>
                <a:gd name="connsiteY2" fmla="*/ 0 h 15230"/>
                <a:gd name="connsiteX0" fmla="*/ 0 w 12293"/>
                <a:gd name="connsiteY0" fmla="*/ 0 h 8092"/>
                <a:gd name="connsiteX1" fmla="*/ 10481 w 12293"/>
                <a:gd name="connsiteY1" fmla="*/ 8092 h 8092"/>
                <a:gd name="connsiteX2" fmla="*/ 12293 w 12293"/>
                <a:gd name="connsiteY2" fmla="*/ 2077 h 8092"/>
                <a:gd name="connsiteX0" fmla="*/ 0 w 10000"/>
                <a:gd name="connsiteY0" fmla="*/ 0 h 2871"/>
                <a:gd name="connsiteX1" fmla="*/ 8445 w 10000"/>
                <a:gd name="connsiteY1" fmla="*/ 2871 h 2871"/>
                <a:gd name="connsiteX2" fmla="*/ 10000 w 10000"/>
                <a:gd name="connsiteY2" fmla="*/ 2567 h 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2871">
                  <a:moveTo>
                    <a:pt x="0" y="0"/>
                  </a:moveTo>
                  <a:lnTo>
                    <a:pt x="8445" y="2871"/>
                  </a:lnTo>
                  <a:cubicBezTo>
                    <a:pt x="8517" y="2770"/>
                    <a:pt x="9928" y="2668"/>
                    <a:pt x="10000" y="2567"/>
                  </a:cubicBez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611241" y="1754276"/>
              <a:ext cx="102870" cy="121920"/>
            </a:xfrm>
            <a:custGeom>
              <a:avLst/>
              <a:gdLst/>
              <a:ahLst/>
              <a:cxnLst/>
              <a:rect l="l" t="t" r="r" b="b"/>
              <a:pathLst>
                <a:path w="102870" h="121919">
                  <a:moveTo>
                    <a:pt x="1993" y="121894"/>
                  </a:moveTo>
                  <a:lnTo>
                    <a:pt x="102577" y="5928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377673" y="2389530"/>
              <a:ext cx="6350" cy="436245"/>
            </a:xfrm>
            <a:custGeom>
              <a:avLst/>
              <a:gdLst/>
              <a:ahLst/>
              <a:cxnLst/>
              <a:rect l="l" t="t" r="r" b="b"/>
              <a:pathLst>
                <a:path w="6350" h="436244">
                  <a:moveTo>
                    <a:pt x="0" y="0"/>
                  </a:moveTo>
                  <a:lnTo>
                    <a:pt x="5892" y="423316"/>
                  </a:lnTo>
                  <a:lnTo>
                    <a:pt x="6057" y="436016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22606" y="2811995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69">
                  <a:moveTo>
                    <a:pt x="0" y="1689"/>
                  </a:moveTo>
                  <a:lnTo>
                    <a:pt x="62369" y="102438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383566" y="2812846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704" y="-12700"/>
                  </a:moveTo>
                  <a:lnTo>
                    <a:pt x="704" y="114287"/>
                  </a:lnTo>
                </a:path>
              </a:pathLst>
            </a:custGeom>
            <a:ln w="26809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759196" y="2942361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978789" y="0"/>
                  </a:moveTo>
                  <a:lnTo>
                    <a:pt x="291211" y="0"/>
                  </a:lnTo>
                  <a:lnTo>
                    <a:pt x="233260" y="223"/>
                  </a:lnTo>
                  <a:lnTo>
                    <a:pt x="186526" y="1784"/>
                  </a:lnTo>
                  <a:lnTo>
                    <a:pt x="120294" y="14274"/>
                  </a:lnTo>
                  <a:lnTo>
                    <a:pt x="85462" y="31478"/>
                  </a:lnTo>
                  <a:lnTo>
                    <a:pt x="55530" y="55537"/>
                  </a:lnTo>
                  <a:lnTo>
                    <a:pt x="31476" y="85472"/>
                  </a:lnTo>
                  <a:lnTo>
                    <a:pt x="14274" y="120307"/>
                  </a:lnTo>
                  <a:lnTo>
                    <a:pt x="1784" y="186532"/>
                  </a:lnTo>
                  <a:lnTo>
                    <a:pt x="223" y="233265"/>
                  </a:lnTo>
                  <a:lnTo>
                    <a:pt x="0" y="291211"/>
                  </a:lnTo>
                  <a:lnTo>
                    <a:pt x="0" y="978797"/>
                  </a:lnTo>
                  <a:lnTo>
                    <a:pt x="223" y="1036745"/>
                  </a:lnTo>
                  <a:lnTo>
                    <a:pt x="1784" y="1083479"/>
                  </a:lnTo>
                  <a:lnTo>
                    <a:pt x="14274" y="1149708"/>
                  </a:lnTo>
                  <a:lnTo>
                    <a:pt x="31476" y="1184541"/>
                  </a:lnTo>
                  <a:lnTo>
                    <a:pt x="55530" y="1214476"/>
                  </a:lnTo>
                  <a:lnTo>
                    <a:pt x="85462" y="1238534"/>
                  </a:lnTo>
                  <a:lnTo>
                    <a:pt x="120294" y="1255737"/>
                  </a:lnTo>
                  <a:lnTo>
                    <a:pt x="186526" y="1268221"/>
                  </a:lnTo>
                  <a:lnTo>
                    <a:pt x="233260" y="1269782"/>
                  </a:lnTo>
                  <a:lnTo>
                    <a:pt x="291211" y="1270005"/>
                  </a:lnTo>
                  <a:lnTo>
                    <a:pt x="978789" y="1270005"/>
                  </a:lnTo>
                  <a:lnTo>
                    <a:pt x="1036739" y="1269782"/>
                  </a:lnTo>
                  <a:lnTo>
                    <a:pt x="1083473" y="1268221"/>
                  </a:lnTo>
                  <a:lnTo>
                    <a:pt x="1149705" y="1255737"/>
                  </a:lnTo>
                  <a:lnTo>
                    <a:pt x="1184537" y="1238534"/>
                  </a:lnTo>
                  <a:lnTo>
                    <a:pt x="1214469" y="1214476"/>
                  </a:lnTo>
                  <a:lnTo>
                    <a:pt x="1238523" y="1184541"/>
                  </a:lnTo>
                  <a:lnTo>
                    <a:pt x="1255725" y="1149708"/>
                  </a:lnTo>
                  <a:lnTo>
                    <a:pt x="1268215" y="1083479"/>
                  </a:lnTo>
                  <a:lnTo>
                    <a:pt x="1269776" y="1036745"/>
                  </a:lnTo>
                  <a:lnTo>
                    <a:pt x="1270000" y="978797"/>
                  </a:lnTo>
                  <a:lnTo>
                    <a:pt x="1270000" y="291211"/>
                  </a:lnTo>
                  <a:lnTo>
                    <a:pt x="1269776" y="233265"/>
                  </a:lnTo>
                  <a:lnTo>
                    <a:pt x="1268215" y="186532"/>
                  </a:lnTo>
                  <a:lnTo>
                    <a:pt x="1255725" y="120307"/>
                  </a:lnTo>
                  <a:lnTo>
                    <a:pt x="1238523" y="85472"/>
                  </a:lnTo>
                  <a:lnTo>
                    <a:pt x="1214469" y="55537"/>
                  </a:lnTo>
                  <a:lnTo>
                    <a:pt x="1184537" y="31478"/>
                  </a:lnTo>
                  <a:lnTo>
                    <a:pt x="1149705" y="14274"/>
                  </a:lnTo>
                  <a:lnTo>
                    <a:pt x="1083473" y="1784"/>
                  </a:lnTo>
                  <a:lnTo>
                    <a:pt x="1036739" y="223"/>
                  </a:lnTo>
                  <a:lnTo>
                    <a:pt x="978789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759196" y="2942361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1" y="0"/>
                  </a:moveTo>
                  <a:lnTo>
                    <a:pt x="978789" y="0"/>
                  </a:lnTo>
                  <a:lnTo>
                    <a:pt x="1036739" y="223"/>
                  </a:lnTo>
                  <a:lnTo>
                    <a:pt x="1083473" y="1784"/>
                  </a:lnTo>
                  <a:lnTo>
                    <a:pt x="1149705" y="14274"/>
                  </a:lnTo>
                  <a:lnTo>
                    <a:pt x="1184537" y="31478"/>
                  </a:lnTo>
                  <a:lnTo>
                    <a:pt x="1214469" y="55537"/>
                  </a:lnTo>
                  <a:lnTo>
                    <a:pt x="1238523" y="85472"/>
                  </a:lnTo>
                  <a:lnTo>
                    <a:pt x="1255725" y="120307"/>
                  </a:lnTo>
                  <a:lnTo>
                    <a:pt x="1268215" y="186532"/>
                  </a:lnTo>
                  <a:lnTo>
                    <a:pt x="1269776" y="233265"/>
                  </a:lnTo>
                  <a:lnTo>
                    <a:pt x="1270000" y="291211"/>
                  </a:lnTo>
                  <a:lnTo>
                    <a:pt x="1270000" y="978797"/>
                  </a:lnTo>
                  <a:lnTo>
                    <a:pt x="1269776" y="1036745"/>
                  </a:lnTo>
                  <a:lnTo>
                    <a:pt x="1268215" y="1083479"/>
                  </a:lnTo>
                  <a:lnTo>
                    <a:pt x="1255725" y="1149708"/>
                  </a:lnTo>
                  <a:lnTo>
                    <a:pt x="1238523" y="1184541"/>
                  </a:lnTo>
                  <a:lnTo>
                    <a:pt x="1214469" y="1214476"/>
                  </a:lnTo>
                  <a:lnTo>
                    <a:pt x="1184537" y="1238534"/>
                  </a:lnTo>
                  <a:lnTo>
                    <a:pt x="1149705" y="1255737"/>
                  </a:lnTo>
                  <a:lnTo>
                    <a:pt x="1083473" y="1268221"/>
                  </a:lnTo>
                  <a:lnTo>
                    <a:pt x="1036739" y="1269782"/>
                  </a:lnTo>
                  <a:lnTo>
                    <a:pt x="978789" y="1270005"/>
                  </a:lnTo>
                  <a:lnTo>
                    <a:pt x="291211" y="1270005"/>
                  </a:lnTo>
                  <a:lnTo>
                    <a:pt x="233260" y="1269782"/>
                  </a:lnTo>
                  <a:lnTo>
                    <a:pt x="186526" y="1268221"/>
                  </a:lnTo>
                  <a:lnTo>
                    <a:pt x="120294" y="1255737"/>
                  </a:lnTo>
                  <a:lnTo>
                    <a:pt x="85462" y="1238534"/>
                  </a:lnTo>
                  <a:lnTo>
                    <a:pt x="55530" y="1214476"/>
                  </a:lnTo>
                  <a:lnTo>
                    <a:pt x="31476" y="1184541"/>
                  </a:lnTo>
                  <a:lnTo>
                    <a:pt x="14274" y="1149708"/>
                  </a:lnTo>
                  <a:lnTo>
                    <a:pt x="1784" y="1083479"/>
                  </a:lnTo>
                  <a:lnTo>
                    <a:pt x="223" y="1036745"/>
                  </a:lnTo>
                  <a:lnTo>
                    <a:pt x="0" y="978797"/>
                  </a:lnTo>
                  <a:lnTo>
                    <a:pt x="0" y="291211"/>
                  </a:lnTo>
                  <a:lnTo>
                    <a:pt x="223" y="233265"/>
                  </a:lnTo>
                  <a:lnTo>
                    <a:pt x="1784" y="186532"/>
                  </a:lnTo>
                  <a:lnTo>
                    <a:pt x="14274" y="120307"/>
                  </a:lnTo>
                  <a:lnTo>
                    <a:pt x="31476" y="85472"/>
                  </a:lnTo>
                  <a:lnTo>
                    <a:pt x="55530" y="55537"/>
                  </a:lnTo>
                  <a:lnTo>
                    <a:pt x="85462" y="31478"/>
                  </a:lnTo>
                  <a:lnTo>
                    <a:pt x="120294" y="14274"/>
                  </a:lnTo>
                  <a:lnTo>
                    <a:pt x="186526" y="1784"/>
                  </a:lnTo>
                  <a:lnTo>
                    <a:pt x="233260" y="223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828837" y="3385328"/>
            <a:ext cx="5190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0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89147" y="4230982"/>
            <a:ext cx="2141103" cy="1114834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3387" algn="ctr">
              <a:lnSpc>
                <a:spcPts val="2800"/>
              </a:lnSpc>
              <a:spcBef>
                <a:spcPts val="292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via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owdsour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cing</a:t>
            </a:r>
            <a:br>
              <a:rPr lang="en-US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</a:br>
            <a:r>
              <a:rPr lang="en-US" altLang="zh-CN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(</a:t>
            </a:r>
            <a:r>
              <a:rPr lang="zh-CN" altLang="en-US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众包</a:t>
            </a:r>
            <a:r>
              <a:rPr lang="en-US" altLang="zh-CN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)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945438" y="2332499"/>
            <a:ext cx="136313" cy="162560"/>
          </a:xfrm>
          <a:custGeom>
            <a:avLst/>
            <a:gdLst/>
            <a:ahLst/>
            <a:cxnLst/>
            <a:rect l="l" t="t" r="r" b="b"/>
            <a:pathLst>
              <a:path w="102234" h="121919">
                <a:moveTo>
                  <a:pt x="0" y="121920"/>
                </a:moveTo>
                <a:lnTo>
                  <a:pt x="102006" y="61658"/>
                </a:lnTo>
                <a:lnTo>
                  <a:pt x="838" y="0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48" name="object 48"/>
          <p:cNvGrpSpPr/>
          <p:nvPr/>
        </p:nvGrpSpPr>
        <p:grpSpPr>
          <a:xfrm>
            <a:off x="10125016" y="3186041"/>
            <a:ext cx="1727200" cy="2464647"/>
            <a:chOff x="7593762" y="2389530"/>
            <a:chExt cx="1295400" cy="1848485"/>
          </a:xfrm>
        </p:grpSpPr>
        <p:sp>
          <p:nvSpPr>
            <p:cNvPr id="49" name="object 49"/>
            <p:cNvSpPr/>
            <p:nvPr/>
          </p:nvSpPr>
          <p:spPr>
            <a:xfrm>
              <a:off x="8224926" y="2402230"/>
              <a:ext cx="6350" cy="436245"/>
            </a:xfrm>
            <a:custGeom>
              <a:avLst/>
              <a:gdLst/>
              <a:ahLst/>
              <a:cxnLst/>
              <a:rect l="l" t="t" r="r" b="b"/>
              <a:pathLst>
                <a:path w="6350" h="436244">
                  <a:moveTo>
                    <a:pt x="0" y="0"/>
                  </a:moveTo>
                  <a:lnTo>
                    <a:pt x="5892" y="423316"/>
                  </a:lnTo>
                  <a:lnTo>
                    <a:pt x="6070" y="43600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169872" y="2824695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69">
                  <a:moveTo>
                    <a:pt x="0" y="1689"/>
                  </a:moveTo>
                  <a:lnTo>
                    <a:pt x="62357" y="102438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30819" y="2825546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704" y="-12700"/>
                  </a:moveTo>
                  <a:lnTo>
                    <a:pt x="704" y="114287"/>
                  </a:lnTo>
                </a:path>
              </a:pathLst>
            </a:custGeom>
            <a:ln w="26809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7606462" y="2955061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978789" y="0"/>
                  </a:moveTo>
                  <a:lnTo>
                    <a:pt x="291211" y="0"/>
                  </a:lnTo>
                  <a:lnTo>
                    <a:pt x="233260" y="223"/>
                  </a:lnTo>
                  <a:lnTo>
                    <a:pt x="186526" y="1784"/>
                  </a:lnTo>
                  <a:lnTo>
                    <a:pt x="120294" y="14274"/>
                  </a:lnTo>
                  <a:lnTo>
                    <a:pt x="85462" y="31478"/>
                  </a:lnTo>
                  <a:lnTo>
                    <a:pt x="55529" y="55537"/>
                  </a:lnTo>
                  <a:lnTo>
                    <a:pt x="31470" y="85472"/>
                  </a:lnTo>
                  <a:lnTo>
                    <a:pt x="14262" y="120307"/>
                  </a:lnTo>
                  <a:lnTo>
                    <a:pt x="1782" y="186532"/>
                  </a:lnTo>
                  <a:lnTo>
                    <a:pt x="222" y="233265"/>
                  </a:lnTo>
                  <a:lnTo>
                    <a:pt x="0" y="291211"/>
                  </a:lnTo>
                  <a:lnTo>
                    <a:pt x="0" y="978797"/>
                  </a:lnTo>
                  <a:lnTo>
                    <a:pt x="222" y="1036745"/>
                  </a:lnTo>
                  <a:lnTo>
                    <a:pt x="1782" y="1083479"/>
                  </a:lnTo>
                  <a:lnTo>
                    <a:pt x="14262" y="1149708"/>
                  </a:lnTo>
                  <a:lnTo>
                    <a:pt x="31470" y="1184541"/>
                  </a:lnTo>
                  <a:lnTo>
                    <a:pt x="55529" y="1214476"/>
                  </a:lnTo>
                  <a:lnTo>
                    <a:pt x="85462" y="1238534"/>
                  </a:lnTo>
                  <a:lnTo>
                    <a:pt x="120294" y="1255737"/>
                  </a:lnTo>
                  <a:lnTo>
                    <a:pt x="186526" y="1268221"/>
                  </a:lnTo>
                  <a:lnTo>
                    <a:pt x="233260" y="1269782"/>
                  </a:lnTo>
                  <a:lnTo>
                    <a:pt x="291211" y="1270005"/>
                  </a:lnTo>
                  <a:lnTo>
                    <a:pt x="978789" y="1270005"/>
                  </a:lnTo>
                  <a:lnTo>
                    <a:pt x="1036739" y="1269782"/>
                  </a:lnTo>
                  <a:lnTo>
                    <a:pt x="1083471" y="1268221"/>
                  </a:lnTo>
                  <a:lnTo>
                    <a:pt x="1149692" y="1255737"/>
                  </a:lnTo>
                  <a:lnTo>
                    <a:pt x="1184527" y="1238534"/>
                  </a:lnTo>
                  <a:lnTo>
                    <a:pt x="1214462" y="1214476"/>
                  </a:lnTo>
                  <a:lnTo>
                    <a:pt x="1238521" y="1184541"/>
                  </a:lnTo>
                  <a:lnTo>
                    <a:pt x="1255725" y="1149708"/>
                  </a:lnTo>
                  <a:lnTo>
                    <a:pt x="1268215" y="1083479"/>
                  </a:lnTo>
                  <a:lnTo>
                    <a:pt x="1269776" y="1036745"/>
                  </a:lnTo>
                  <a:lnTo>
                    <a:pt x="1270000" y="978797"/>
                  </a:lnTo>
                  <a:lnTo>
                    <a:pt x="1270000" y="291211"/>
                  </a:lnTo>
                  <a:lnTo>
                    <a:pt x="1269776" y="233265"/>
                  </a:lnTo>
                  <a:lnTo>
                    <a:pt x="1268215" y="186532"/>
                  </a:lnTo>
                  <a:lnTo>
                    <a:pt x="1255725" y="120307"/>
                  </a:lnTo>
                  <a:lnTo>
                    <a:pt x="1238521" y="85472"/>
                  </a:lnTo>
                  <a:lnTo>
                    <a:pt x="1214462" y="55537"/>
                  </a:lnTo>
                  <a:lnTo>
                    <a:pt x="1184527" y="31478"/>
                  </a:lnTo>
                  <a:lnTo>
                    <a:pt x="1149692" y="14274"/>
                  </a:lnTo>
                  <a:lnTo>
                    <a:pt x="1083471" y="1784"/>
                  </a:lnTo>
                  <a:lnTo>
                    <a:pt x="1036739" y="223"/>
                  </a:lnTo>
                  <a:lnTo>
                    <a:pt x="978789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606462" y="2955061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1" y="0"/>
                  </a:moveTo>
                  <a:lnTo>
                    <a:pt x="978789" y="0"/>
                  </a:lnTo>
                  <a:lnTo>
                    <a:pt x="1036739" y="223"/>
                  </a:lnTo>
                  <a:lnTo>
                    <a:pt x="1083471" y="1784"/>
                  </a:lnTo>
                  <a:lnTo>
                    <a:pt x="1149692" y="14274"/>
                  </a:lnTo>
                  <a:lnTo>
                    <a:pt x="1184527" y="31478"/>
                  </a:lnTo>
                  <a:lnTo>
                    <a:pt x="1214462" y="55537"/>
                  </a:lnTo>
                  <a:lnTo>
                    <a:pt x="1238521" y="85472"/>
                  </a:lnTo>
                  <a:lnTo>
                    <a:pt x="1255725" y="120307"/>
                  </a:lnTo>
                  <a:lnTo>
                    <a:pt x="1268215" y="186532"/>
                  </a:lnTo>
                  <a:lnTo>
                    <a:pt x="1269776" y="233265"/>
                  </a:lnTo>
                  <a:lnTo>
                    <a:pt x="1270000" y="291211"/>
                  </a:lnTo>
                  <a:lnTo>
                    <a:pt x="1270000" y="978797"/>
                  </a:lnTo>
                  <a:lnTo>
                    <a:pt x="1269776" y="1036745"/>
                  </a:lnTo>
                  <a:lnTo>
                    <a:pt x="1268215" y="1083479"/>
                  </a:lnTo>
                  <a:lnTo>
                    <a:pt x="1255725" y="1149708"/>
                  </a:lnTo>
                  <a:lnTo>
                    <a:pt x="1238521" y="1184541"/>
                  </a:lnTo>
                  <a:lnTo>
                    <a:pt x="1214462" y="1214476"/>
                  </a:lnTo>
                  <a:lnTo>
                    <a:pt x="1184527" y="1238534"/>
                  </a:lnTo>
                  <a:lnTo>
                    <a:pt x="1149692" y="1255737"/>
                  </a:lnTo>
                  <a:lnTo>
                    <a:pt x="1083471" y="1268221"/>
                  </a:lnTo>
                  <a:lnTo>
                    <a:pt x="1036739" y="1269782"/>
                  </a:lnTo>
                  <a:lnTo>
                    <a:pt x="978789" y="1270005"/>
                  </a:lnTo>
                  <a:lnTo>
                    <a:pt x="291211" y="1270005"/>
                  </a:lnTo>
                  <a:lnTo>
                    <a:pt x="233260" y="1269782"/>
                  </a:lnTo>
                  <a:lnTo>
                    <a:pt x="186526" y="1268221"/>
                  </a:lnTo>
                  <a:lnTo>
                    <a:pt x="120294" y="1255737"/>
                  </a:lnTo>
                  <a:lnTo>
                    <a:pt x="85462" y="1238534"/>
                  </a:lnTo>
                  <a:lnTo>
                    <a:pt x="55529" y="1214476"/>
                  </a:lnTo>
                  <a:lnTo>
                    <a:pt x="31470" y="1184541"/>
                  </a:lnTo>
                  <a:lnTo>
                    <a:pt x="14262" y="1149708"/>
                  </a:lnTo>
                  <a:lnTo>
                    <a:pt x="1782" y="1083479"/>
                  </a:lnTo>
                  <a:lnTo>
                    <a:pt x="222" y="1036745"/>
                  </a:lnTo>
                  <a:lnTo>
                    <a:pt x="0" y="978797"/>
                  </a:lnTo>
                  <a:lnTo>
                    <a:pt x="0" y="291211"/>
                  </a:lnTo>
                  <a:lnTo>
                    <a:pt x="222" y="233265"/>
                  </a:lnTo>
                  <a:lnTo>
                    <a:pt x="1782" y="186532"/>
                  </a:lnTo>
                  <a:lnTo>
                    <a:pt x="14262" y="120307"/>
                  </a:lnTo>
                  <a:lnTo>
                    <a:pt x="31470" y="85472"/>
                  </a:lnTo>
                  <a:lnTo>
                    <a:pt x="55529" y="55537"/>
                  </a:lnTo>
                  <a:lnTo>
                    <a:pt x="85462" y="31478"/>
                  </a:lnTo>
                  <a:lnTo>
                    <a:pt x="120294" y="14274"/>
                  </a:lnTo>
                  <a:lnTo>
                    <a:pt x="186526" y="1784"/>
                  </a:lnTo>
                  <a:lnTo>
                    <a:pt x="233260" y="223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208467" y="4395318"/>
            <a:ext cx="1562947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118530">
              <a:lnSpc>
                <a:spcPts val="2800"/>
              </a:lnSpc>
              <a:spcBef>
                <a:spcPts val="292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Use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weak 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su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vis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31024" y="1954208"/>
            <a:ext cx="421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7" dirty="0">
                <a:latin typeface="Times New Roman" panose="02020603050405020304" pitchFamily="18" charset="0"/>
                <a:cs typeface="Roboto Lt"/>
              </a:rPr>
              <a:t>No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51047"/>
              </p:ext>
            </p:extLst>
          </p:nvPr>
        </p:nvGraphicFramePr>
        <p:xfrm>
          <a:off x="7632263" y="1643677"/>
          <a:ext cx="4535591" cy="1531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5037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  <a:p>
                      <a:pPr marR="238760" algn="r">
                        <a:lnSpc>
                          <a:spcPts val="2130"/>
                        </a:lnSpc>
                        <a:tabLst>
                          <a:tab pos="246379" algn="l"/>
                        </a:tabLst>
                      </a:pPr>
                      <a:r>
                        <a:rPr sz="3600" u="heavy" baseline="7716" dirty="0">
                          <a:uFill>
                            <a:solidFill>
                              <a:srgbClr val="FCB64C"/>
                            </a:solidFill>
                          </a:u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sz="3600" u="heavy" spc="104" baseline="7716" dirty="0">
                          <a:uFill>
                            <a:solidFill>
                              <a:srgbClr val="FCB64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6773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400" spc="5" dirty="0">
                          <a:latin typeface="Times New Roman" panose="02020603050405020304" pitchFamily="18" charset="0"/>
                          <a:cs typeface="Roboto Lt"/>
                        </a:rPr>
                        <a:t>No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254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B w="6350">
                      <a:solidFill>
                        <a:srgbClr val="EEEEE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3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6350">
                      <a:solidFill>
                        <a:srgbClr val="EEEEE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B w="6350">
                      <a:solidFill>
                        <a:srgbClr val="EEEEE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70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6350">
                      <a:solidFill>
                        <a:srgbClr val="EEEEE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T w="6350">
                      <a:solidFill>
                        <a:srgbClr val="EEEEE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本框 58">
            <a:extLst>
              <a:ext uri="{FF2B5EF4-FFF2-40B4-BE49-F238E27FC236}">
                <a16:creationId xmlns:a16="http://schemas.microsoft.com/office/drawing/2014/main" id="{690ADEFE-65AD-4770-BD83-EB2A8ED353CC}"/>
              </a:ext>
            </a:extLst>
          </p:cNvPr>
          <p:cNvSpPr txBox="1"/>
          <p:nvPr/>
        </p:nvSpPr>
        <p:spPr>
          <a:xfrm>
            <a:off x="7721095" y="1949128"/>
            <a:ext cx="1555723" cy="84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 marR="6773" indent="7620" algn="ctr">
              <a:lnSpc>
                <a:spcPts val="2800"/>
              </a:lnSpc>
              <a:spcBef>
                <a:spcPts val="292"/>
              </a:spcBef>
            </a:pPr>
            <a:r>
              <a:rPr lang="en-US" altLang="zh-CN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Enough</a:t>
            </a:r>
          </a:p>
          <a:p>
            <a:pPr marL="16933" marR="6773" indent="7620" algn="ctr">
              <a:lnSpc>
                <a:spcPts val="2800"/>
              </a:lnSpc>
              <a:spcBef>
                <a:spcPts val="292"/>
              </a:spcBef>
            </a:pPr>
            <a:r>
              <a:rPr lang="en-US" altLang="zh-CN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budget?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87F27DC-D262-4DCB-875B-17F901E22E98}"/>
              </a:ext>
            </a:extLst>
          </p:cNvPr>
          <p:cNvSpPr txBox="1"/>
          <p:nvPr/>
        </p:nvSpPr>
        <p:spPr>
          <a:xfrm>
            <a:off x="10188707" y="1762950"/>
            <a:ext cx="1555723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 marR="6773" indent="7620" algn="ctr">
              <a:lnSpc>
                <a:spcPts val="2800"/>
              </a:lnSpc>
              <a:spcBef>
                <a:spcPts val="292"/>
              </a:spcBef>
            </a:pPr>
            <a:r>
              <a:rPr lang="en-US" altLang="zh-CN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Use weak  label?</a:t>
            </a:r>
          </a:p>
        </p:txBody>
      </p:sp>
      <p:sp>
        <p:nvSpPr>
          <p:cNvPr id="57" name="灯片编号占位符 56">
            <a:extLst>
              <a:ext uri="{FF2B5EF4-FFF2-40B4-BE49-F238E27FC236}">
                <a16:creationId xmlns:a16="http://schemas.microsoft.com/office/drawing/2014/main" id="{471B1684-4523-44BE-BC36-EA44D09304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24</a:t>
            </a:fld>
            <a:endParaRPr lang="zh-CN" altLang="en-US"/>
          </a:p>
        </p:txBody>
      </p:sp>
      <p:sp>
        <p:nvSpPr>
          <p:cNvPr id="67" name="object 5">
            <a:extLst>
              <a:ext uri="{FF2B5EF4-FFF2-40B4-BE49-F238E27FC236}">
                <a16:creationId xmlns:a16="http://schemas.microsoft.com/office/drawing/2014/main" id="{02510AFF-C3BD-4419-AB4A-726E2B1A9073}"/>
              </a:ext>
            </a:extLst>
          </p:cNvPr>
          <p:cNvSpPr txBox="1"/>
          <p:nvPr/>
        </p:nvSpPr>
        <p:spPr>
          <a:xfrm>
            <a:off x="130002" y="1658056"/>
            <a:ext cx="1540131" cy="1516706"/>
          </a:xfrm>
          <a:custGeom>
            <a:avLst/>
            <a:gdLst>
              <a:gd name="connsiteX0" fmla="*/ 0 w 2105660"/>
              <a:gd name="connsiteY0" fmla="*/ 0 h 434307"/>
              <a:gd name="connsiteX1" fmla="*/ 2105660 w 2105660"/>
              <a:gd name="connsiteY1" fmla="*/ 0 h 434307"/>
              <a:gd name="connsiteX2" fmla="*/ 2105660 w 2105660"/>
              <a:gd name="connsiteY2" fmla="*/ 434307 h 434307"/>
              <a:gd name="connsiteX3" fmla="*/ 0 w 2105660"/>
              <a:gd name="connsiteY3" fmla="*/ 434307 h 434307"/>
              <a:gd name="connsiteX4" fmla="*/ 0 w 2105660"/>
              <a:gd name="connsiteY4" fmla="*/ 0 h 434307"/>
              <a:gd name="connsiteX0" fmla="*/ 0 w 2105660"/>
              <a:gd name="connsiteY0" fmla="*/ 0 h 1633933"/>
              <a:gd name="connsiteX1" fmla="*/ 2105660 w 2105660"/>
              <a:gd name="connsiteY1" fmla="*/ 0 h 1633933"/>
              <a:gd name="connsiteX2" fmla="*/ 2105660 w 2105660"/>
              <a:gd name="connsiteY2" fmla="*/ 434307 h 1633933"/>
              <a:gd name="connsiteX3" fmla="*/ 16777 w 2105660"/>
              <a:gd name="connsiteY3" fmla="*/ 1633933 h 1633933"/>
              <a:gd name="connsiteX4" fmla="*/ 0 w 2105660"/>
              <a:gd name="connsiteY4" fmla="*/ 0 h 1633933"/>
              <a:gd name="connsiteX0" fmla="*/ 0 w 2122438"/>
              <a:gd name="connsiteY0" fmla="*/ 0 h 1633933"/>
              <a:gd name="connsiteX1" fmla="*/ 2105660 w 2122438"/>
              <a:gd name="connsiteY1" fmla="*/ 0 h 1633933"/>
              <a:gd name="connsiteX2" fmla="*/ 2122438 w 2122438"/>
              <a:gd name="connsiteY2" fmla="*/ 1633933 h 1633933"/>
              <a:gd name="connsiteX3" fmla="*/ 16777 w 2122438"/>
              <a:gd name="connsiteY3" fmla="*/ 1633933 h 1633933"/>
              <a:gd name="connsiteX4" fmla="*/ 0 w 2122438"/>
              <a:gd name="connsiteY4" fmla="*/ 0 h 1633933"/>
              <a:gd name="connsiteX0" fmla="*/ 293616 w 2105661"/>
              <a:gd name="connsiteY0" fmla="*/ 8389 h 1633933"/>
              <a:gd name="connsiteX1" fmla="*/ 2088883 w 2105661"/>
              <a:gd name="connsiteY1" fmla="*/ 0 h 1633933"/>
              <a:gd name="connsiteX2" fmla="*/ 2105661 w 2105661"/>
              <a:gd name="connsiteY2" fmla="*/ 1633933 h 1633933"/>
              <a:gd name="connsiteX3" fmla="*/ 0 w 2105661"/>
              <a:gd name="connsiteY3" fmla="*/ 1633933 h 1633933"/>
              <a:gd name="connsiteX4" fmla="*/ 293616 w 2105661"/>
              <a:gd name="connsiteY4" fmla="*/ 8389 h 1633933"/>
              <a:gd name="connsiteX0" fmla="*/ 0 w 1812045"/>
              <a:gd name="connsiteY0" fmla="*/ 8389 h 1633933"/>
              <a:gd name="connsiteX1" fmla="*/ 1795267 w 1812045"/>
              <a:gd name="connsiteY1" fmla="*/ 0 h 1633933"/>
              <a:gd name="connsiteX2" fmla="*/ 1812045 w 1812045"/>
              <a:gd name="connsiteY2" fmla="*/ 1633933 h 1633933"/>
              <a:gd name="connsiteX3" fmla="*/ 16777 w 1812045"/>
              <a:gd name="connsiteY3" fmla="*/ 1633933 h 1633933"/>
              <a:gd name="connsiteX4" fmla="*/ 0 w 1812045"/>
              <a:gd name="connsiteY4" fmla="*/ 8389 h 1633933"/>
              <a:gd name="connsiteX0" fmla="*/ 0 w 1812045"/>
              <a:gd name="connsiteY0" fmla="*/ 8389 h 1633933"/>
              <a:gd name="connsiteX1" fmla="*/ 1795267 w 1812045"/>
              <a:gd name="connsiteY1" fmla="*/ 0 h 1633933"/>
              <a:gd name="connsiteX2" fmla="*/ 1812045 w 1812045"/>
              <a:gd name="connsiteY2" fmla="*/ 1633933 h 1633933"/>
              <a:gd name="connsiteX3" fmla="*/ 25166 w 1812045"/>
              <a:gd name="connsiteY3" fmla="*/ 1524877 h 1633933"/>
              <a:gd name="connsiteX4" fmla="*/ 0 w 1812045"/>
              <a:gd name="connsiteY4" fmla="*/ 8389 h 1633933"/>
              <a:gd name="connsiteX0" fmla="*/ 0 w 1828823"/>
              <a:gd name="connsiteY0" fmla="*/ 8389 h 1524877"/>
              <a:gd name="connsiteX1" fmla="*/ 1795267 w 1828823"/>
              <a:gd name="connsiteY1" fmla="*/ 0 h 1524877"/>
              <a:gd name="connsiteX2" fmla="*/ 1828823 w 1828823"/>
              <a:gd name="connsiteY2" fmla="*/ 1499710 h 1524877"/>
              <a:gd name="connsiteX3" fmla="*/ 25166 w 1828823"/>
              <a:gd name="connsiteY3" fmla="*/ 1524877 h 1524877"/>
              <a:gd name="connsiteX4" fmla="*/ 0 w 1828823"/>
              <a:gd name="connsiteY4" fmla="*/ 8389 h 1524877"/>
              <a:gd name="connsiteX0" fmla="*/ 0 w 1803656"/>
              <a:gd name="connsiteY0" fmla="*/ 8389 h 1558432"/>
              <a:gd name="connsiteX1" fmla="*/ 1795267 w 1803656"/>
              <a:gd name="connsiteY1" fmla="*/ 0 h 1558432"/>
              <a:gd name="connsiteX2" fmla="*/ 1803656 w 1803656"/>
              <a:gd name="connsiteY2" fmla="*/ 1558432 h 1558432"/>
              <a:gd name="connsiteX3" fmla="*/ 25166 w 1803656"/>
              <a:gd name="connsiteY3" fmla="*/ 1524877 h 1558432"/>
              <a:gd name="connsiteX4" fmla="*/ 0 w 1803656"/>
              <a:gd name="connsiteY4" fmla="*/ 8389 h 1558432"/>
              <a:gd name="connsiteX0" fmla="*/ 0 w 1803656"/>
              <a:gd name="connsiteY0" fmla="*/ 8389 h 1539382"/>
              <a:gd name="connsiteX1" fmla="*/ 1795267 w 1803656"/>
              <a:gd name="connsiteY1" fmla="*/ 0 h 1539382"/>
              <a:gd name="connsiteX2" fmla="*/ 1803656 w 1803656"/>
              <a:gd name="connsiteY2" fmla="*/ 1539382 h 1539382"/>
              <a:gd name="connsiteX3" fmla="*/ 25166 w 1803656"/>
              <a:gd name="connsiteY3" fmla="*/ 1524877 h 1539382"/>
              <a:gd name="connsiteX4" fmla="*/ 0 w 1803656"/>
              <a:gd name="connsiteY4" fmla="*/ 8389 h 1539382"/>
              <a:gd name="connsiteX0" fmla="*/ 0 w 1813181"/>
              <a:gd name="connsiteY0" fmla="*/ 8389 h 1525095"/>
              <a:gd name="connsiteX1" fmla="*/ 1795267 w 1813181"/>
              <a:gd name="connsiteY1" fmla="*/ 0 h 1525095"/>
              <a:gd name="connsiteX2" fmla="*/ 1813181 w 1813181"/>
              <a:gd name="connsiteY2" fmla="*/ 1525095 h 1525095"/>
              <a:gd name="connsiteX3" fmla="*/ 25166 w 1813181"/>
              <a:gd name="connsiteY3" fmla="*/ 1524877 h 1525095"/>
              <a:gd name="connsiteX4" fmla="*/ 0 w 1813181"/>
              <a:gd name="connsiteY4" fmla="*/ 8389 h 1525095"/>
              <a:gd name="connsiteX0" fmla="*/ 0 w 1795287"/>
              <a:gd name="connsiteY0" fmla="*/ 8389 h 1544145"/>
              <a:gd name="connsiteX1" fmla="*/ 1795267 w 1795287"/>
              <a:gd name="connsiteY1" fmla="*/ 0 h 1544145"/>
              <a:gd name="connsiteX2" fmla="*/ 1514731 w 1795287"/>
              <a:gd name="connsiteY2" fmla="*/ 1544145 h 1544145"/>
              <a:gd name="connsiteX3" fmla="*/ 25166 w 1795287"/>
              <a:gd name="connsiteY3" fmla="*/ 1524877 h 1544145"/>
              <a:gd name="connsiteX4" fmla="*/ 0 w 1795287"/>
              <a:gd name="connsiteY4" fmla="*/ 8389 h 1544145"/>
              <a:gd name="connsiteX0" fmla="*/ 0 w 1535129"/>
              <a:gd name="connsiteY0" fmla="*/ 0 h 1535756"/>
              <a:gd name="connsiteX1" fmla="*/ 1534917 w 1535129"/>
              <a:gd name="connsiteY1" fmla="*/ 4311 h 1535756"/>
              <a:gd name="connsiteX2" fmla="*/ 1514731 w 1535129"/>
              <a:gd name="connsiteY2" fmla="*/ 1535756 h 1535756"/>
              <a:gd name="connsiteX3" fmla="*/ 25166 w 1535129"/>
              <a:gd name="connsiteY3" fmla="*/ 1516488 h 1535756"/>
              <a:gd name="connsiteX4" fmla="*/ 0 w 1535129"/>
              <a:gd name="connsiteY4" fmla="*/ 0 h 1535756"/>
              <a:gd name="connsiteX0" fmla="*/ 0 w 1535612"/>
              <a:gd name="connsiteY0" fmla="*/ 0 h 1535756"/>
              <a:gd name="connsiteX1" fmla="*/ 1534917 w 1535612"/>
              <a:gd name="connsiteY1" fmla="*/ 4311 h 1535756"/>
              <a:gd name="connsiteX2" fmla="*/ 1533781 w 1535612"/>
              <a:gd name="connsiteY2" fmla="*/ 1535756 h 1535756"/>
              <a:gd name="connsiteX3" fmla="*/ 25166 w 1535612"/>
              <a:gd name="connsiteY3" fmla="*/ 1516488 h 1535756"/>
              <a:gd name="connsiteX4" fmla="*/ 0 w 1535612"/>
              <a:gd name="connsiteY4" fmla="*/ 0 h 1535756"/>
              <a:gd name="connsiteX0" fmla="*/ 0 w 1540131"/>
              <a:gd name="connsiteY0" fmla="*/ 0 h 1516706"/>
              <a:gd name="connsiteX1" fmla="*/ 1534917 w 1540131"/>
              <a:gd name="connsiteY1" fmla="*/ 4311 h 1516706"/>
              <a:gd name="connsiteX2" fmla="*/ 1540131 w 1540131"/>
              <a:gd name="connsiteY2" fmla="*/ 1516706 h 1516706"/>
              <a:gd name="connsiteX3" fmla="*/ 25166 w 1540131"/>
              <a:gd name="connsiteY3" fmla="*/ 1516488 h 1516706"/>
              <a:gd name="connsiteX4" fmla="*/ 0 w 1540131"/>
              <a:gd name="connsiteY4" fmla="*/ 0 h 151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131" h="1516706">
                <a:moveTo>
                  <a:pt x="0" y="0"/>
                </a:moveTo>
                <a:lnTo>
                  <a:pt x="1534917" y="4311"/>
                </a:lnTo>
                <a:cubicBezTo>
                  <a:pt x="1537713" y="523788"/>
                  <a:pt x="1537335" y="997229"/>
                  <a:pt x="1540131" y="1516706"/>
                </a:cubicBezTo>
                <a:lnTo>
                  <a:pt x="25166" y="151648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74507" rIns="0" bIns="0" rtlCol="0">
            <a:spAutoFit/>
          </a:bodyPr>
          <a:lstStyle/>
          <a:p>
            <a:pPr marL="88051" marR="77890" indent="847" algn="ctr">
              <a:lnSpc>
                <a:spcPts val="2800"/>
              </a:lnSpc>
              <a:spcBef>
                <a:spcPts val="587"/>
              </a:spcBef>
            </a:pP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68" name="object 18">
            <a:extLst>
              <a:ext uri="{FF2B5EF4-FFF2-40B4-BE49-F238E27FC236}">
                <a16:creationId xmlns:a16="http://schemas.microsoft.com/office/drawing/2014/main" id="{F7EAB2D0-C73D-4F4E-A176-82757B2B0EC3}"/>
              </a:ext>
            </a:extLst>
          </p:cNvPr>
          <p:cNvGrpSpPr/>
          <p:nvPr/>
        </p:nvGrpSpPr>
        <p:grpSpPr>
          <a:xfrm>
            <a:off x="141563" y="3177530"/>
            <a:ext cx="1693333" cy="2414354"/>
            <a:chOff x="1866442" y="2419985"/>
            <a:chExt cx="1270000" cy="1810766"/>
          </a:xfrm>
        </p:grpSpPr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69AD4A93-EE02-4700-839E-7D7D873D1138}"/>
                </a:ext>
              </a:extLst>
            </p:cNvPr>
            <p:cNvSpPr/>
            <p:nvPr/>
          </p:nvSpPr>
          <p:spPr>
            <a:xfrm>
              <a:off x="2489289" y="2419985"/>
              <a:ext cx="5080" cy="448945"/>
            </a:xfrm>
            <a:custGeom>
              <a:avLst/>
              <a:gdLst/>
              <a:ahLst/>
              <a:cxnLst/>
              <a:rect l="l" t="t" r="r" b="b"/>
              <a:pathLst>
                <a:path w="5080" h="448944">
                  <a:moveTo>
                    <a:pt x="0" y="0"/>
                  </a:moveTo>
                  <a:lnTo>
                    <a:pt x="4457" y="436003"/>
                  </a:lnTo>
                  <a:lnTo>
                    <a:pt x="4597" y="44870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20">
              <a:extLst>
                <a:ext uri="{FF2B5EF4-FFF2-40B4-BE49-F238E27FC236}">
                  <a16:creationId xmlns:a16="http://schemas.microsoft.com/office/drawing/2014/main" id="{FB57E1AE-50AE-47E5-8A9C-3BC64BE4DABF}"/>
                </a:ext>
              </a:extLst>
            </p:cNvPr>
            <p:cNvSpPr/>
            <p:nvPr/>
          </p:nvSpPr>
          <p:spPr>
            <a:xfrm>
              <a:off x="2432799" y="2855366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19" h="102235">
                  <a:moveTo>
                    <a:pt x="0" y="1244"/>
                  </a:moveTo>
                  <a:lnTo>
                    <a:pt x="61988" y="102209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21">
              <a:extLst>
                <a:ext uri="{FF2B5EF4-FFF2-40B4-BE49-F238E27FC236}">
                  <a16:creationId xmlns:a16="http://schemas.microsoft.com/office/drawing/2014/main" id="{6552C2AB-33D2-4F6E-A41B-B9B04D7A846B}"/>
                </a:ext>
              </a:extLst>
            </p:cNvPr>
            <p:cNvSpPr/>
            <p:nvPr/>
          </p:nvSpPr>
          <p:spPr>
            <a:xfrm>
              <a:off x="2493746" y="2855988"/>
              <a:ext cx="1270" cy="101600"/>
            </a:xfrm>
            <a:custGeom>
              <a:avLst/>
              <a:gdLst/>
              <a:ahLst/>
              <a:cxnLst/>
              <a:rect l="l" t="t" r="r" b="b"/>
              <a:pathLst>
                <a:path w="1269" h="101600">
                  <a:moveTo>
                    <a:pt x="520" y="-12700"/>
                  </a:moveTo>
                  <a:lnTo>
                    <a:pt x="520" y="114287"/>
                  </a:lnTo>
                </a:path>
              </a:pathLst>
            </a:custGeom>
            <a:ln w="26441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22">
              <a:extLst>
                <a:ext uri="{FF2B5EF4-FFF2-40B4-BE49-F238E27FC236}">
                  <a16:creationId xmlns:a16="http://schemas.microsoft.com/office/drawing/2014/main" id="{F302849F-AB07-4EF5-B908-3E04BA86EA3F}"/>
                </a:ext>
              </a:extLst>
            </p:cNvPr>
            <p:cNvSpPr/>
            <p:nvPr/>
          </p:nvSpPr>
          <p:spPr>
            <a:xfrm>
              <a:off x="1866442" y="2985516"/>
              <a:ext cx="1270000" cy="1245235"/>
            </a:xfrm>
            <a:custGeom>
              <a:avLst/>
              <a:gdLst/>
              <a:ahLst/>
              <a:cxnLst/>
              <a:rect l="l" t="t" r="r" b="b"/>
              <a:pathLst>
                <a:path w="1270000" h="1245235">
                  <a:moveTo>
                    <a:pt x="291223" y="0"/>
                  </a:moveTo>
                  <a:lnTo>
                    <a:pt x="978789" y="0"/>
                  </a:lnTo>
                  <a:lnTo>
                    <a:pt x="1036741" y="223"/>
                  </a:lnTo>
                  <a:lnTo>
                    <a:pt x="1083478" y="1784"/>
                  </a:lnTo>
                  <a:lnTo>
                    <a:pt x="1149705" y="14274"/>
                  </a:lnTo>
                  <a:lnTo>
                    <a:pt x="1184539" y="31478"/>
                  </a:lnTo>
                  <a:lnTo>
                    <a:pt x="1214475" y="55537"/>
                  </a:lnTo>
                  <a:lnTo>
                    <a:pt x="1238534" y="85472"/>
                  </a:lnTo>
                  <a:lnTo>
                    <a:pt x="1255737" y="120307"/>
                  </a:lnTo>
                  <a:lnTo>
                    <a:pt x="1268217" y="186539"/>
                  </a:lnTo>
                  <a:lnTo>
                    <a:pt x="1269777" y="233273"/>
                  </a:lnTo>
                  <a:lnTo>
                    <a:pt x="1270000" y="291223"/>
                  </a:lnTo>
                  <a:lnTo>
                    <a:pt x="1270000" y="953399"/>
                  </a:lnTo>
                  <a:lnTo>
                    <a:pt x="1269777" y="1011347"/>
                  </a:lnTo>
                  <a:lnTo>
                    <a:pt x="1268217" y="1058080"/>
                  </a:lnTo>
                  <a:lnTo>
                    <a:pt x="1255737" y="1124308"/>
                  </a:lnTo>
                  <a:lnTo>
                    <a:pt x="1238534" y="1159141"/>
                  </a:lnTo>
                  <a:lnTo>
                    <a:pt x="1214475" y="1189074"/>
                  </a:lnTo>
                  <a:lnTo>
                    <a:pt x="1184539" y="1213132"/>
                  </a:lnTo>
                  <a:lnTo>
                    <a:pt x="1149705" y="1230337"/>
                  </a:lnTo>
                  <a:lnTo>
                    <a:pt x="1083478" y="1242822"/>
                  </a:lnTo>
                  <a:lnTo>
                    <a:pt x="1036741" y="1244383"/>
                  </a:lnTo>
                  <a:lnTo>
                    <a:pt x="978789" y="1244606"/>
                  </a:lnTo>
                  <a:lnTo>
                    <a:pt x="291223" y="1244606"/>
                  </a:lnTo>
                  <a:lnTo>
                    <a:pt x="233273" y="1244383"/>
                  </a:lnTo>
                  <a:lnTo>
                    <a:pt x="186539" y="1242822"/>
                  </a:lnTo>
                  <a:lnTo>
                    <a:pt x="120307" y="1230337"/>
                  </a:lnTo>
                  <a:lnTo>
                    <a:pt x="85472" y="1213132"/>
                  </a:lnTo>
                  <a:lnTo>
                    <a:pt x="55537" y="1189074"/>
                  </a:lnTo>
                  <a:lnTo>
                    <a:pt x="31478" y="1159141"/>
                  </a:lnTo>
                  <a:lnTo>
                    <a:pt x="14274" y="1124308"/>
                  </a:lnTo>
                  <a:lnTo>
                    <a:pt x="1784" y="1058080"/>
                  </a:lnTo>
                  <a:lnTo>
                    <a:pt x="223" y="1011347"/>
                  </a:lnTo>
                  <a:lnTo>
                    <a:pt x="0" y="953399"/>
                  </a:lnTo>
                  <a:lnTo>
                    <a:pt x="0" y="291223"/>
                  </a:lnTo>
                  <a:lnTo>
                    <a:pt x="223" y="233273"/>
                  </a:lnTo>
                  <a:lnTo>
                    <a:pt x="1784" y="186539"/>
                  </a:lnTo>
                  <a:lnTo>
                    <a:pt x="14274" y="120307"/>
                  </a:lnTo>
                  <a:lnTo>
                    <a:pt x="31478" y="85472"/>
                  </a:lnTo>
                  <a:lnTo>
                    <a:pt x="55537" y="55537"/>
                  </a:lnTo>
                  <a:lnTo>
                    <a:pt x="85472" y="31478"/>
                  </a:lnTo>
                  <a:lnTo>
                    <a:pt x="120307" y="14274"/>
                  </a:lnTo>
                  <a:lnTo>
                    <a:pt x="186539" y="1784"/>
                  </a:lnTo>
                  <a:lnTo>
                    <a:pt x="233273" y="223"/>
                  </a:lnTo>
                  <a:lnTo>
                    <a:pt x="291223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676910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3" dirty="0"/>
              <a:t>Semi-Supervised</a:t>
            </a:r>
            <a:r>
              <a:rPr spc="-13" dirty="0"/>
              <a:t> </a:t>
            </a:r>
            <a:r>
              <a:rPr spc="-40" dirty="0"/>
              <a:t>Learning</a:t>
            </a:r>
            <a:r>
              <a:rPr spc="-7" dirty="0"/>
              <a:t> </a:t>
            </a:r>
            <a:r>
              <a:rPr spc="-20" dirty="0"/>
              <a:t>(SSL)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52" y="1237893"/>
            <a:ext cx="11185849" cy="4636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180335" indent="-294631">
              <a:lnSpc>
                <a:spcPct val="113599"/>
              </a:lnSpc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Focus on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scenario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where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there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small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amount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labeled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data,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along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large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amount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unlabeled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54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Make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assumptions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on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distribution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unlabeled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marR="6773" lvl="1" indent="-305639">
              <a:lnSpc>
                <a:spcPct val="111000"/>
              </a:lnSpc>
              <a:spcBef>
                <a:spcPts val="1440"/>
              </a:spcBef>
              <a:buClr>
                <a:srgbClr val="1D1D1D"/>
              </a:buClr>
              <a:buFont typeface="Roboto Lt"/>
              <a:buChar char="•"/>
              <a:tabLst>
                <a:tab pos="625671" algn="l"/>
                <a:tab pos="626518" algn="l"/>
              </a:tabLst>
            </a:pPr>
            <a:r>
              <a:rPr sz="2533" spc="-2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</a:t>
            </a:r>
            <a:r>
              <a:rPr sz="253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33" spc="-2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</a:t>
            </a:r>
            <a:r>
              <a:rPr sz="2533" spc="-1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examples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similar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features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more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likely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</a:t>
            </a:r>
            <a:r>
              <a:rPr sz="2533" spc="-5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have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the same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marR="391150" lvl="1" indent="-304792">
              <a:lnSpc>
                <a:spcPct val="111000"/>
              </a:lnSpc>
              <a:spcBef>
                <a:spcPts val="767"/>
              </a:spcBef>
              <a:buClr>
                <a:srgbClr val="1D1D1D"/>
              </a:buClr>
              <a:buFont typeface="Roboto Lt"/>
              <a:buChar char="•"/>
              <a:tabLst>
                <a:tab pos="625671" algn="l"/>
                <a:tab pos="626518" algn="l"/>
              </a:tabLst>
            </a:pPr>
            <a:r>
              <a:rPr sz="2533" spc="-1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sz="2533" spc="1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33" spc="-2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</a:t>
            </a:r>
            <a:r>
              <a:rPr sz="253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533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have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inherent</a:t>
            </a:r>
            <a:r>
              <a:rPr sz="2533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cluster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structure,</a:t>
            </a:r>
            <a:r>
              <a:rPr sz="2533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examples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 </a:t>
            </a:r>
            <a:r>
              <a:rPr sz="2533" spc="-5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same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cluster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tend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have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same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marR="270927" lvl="1" indent="-304792">
              <a:lnSpc>
                <a:spcPct val="111000"/>
              </a:lnSpc>
              <a:spcBef>
                <a:spcPts val="767"/>
              </a:spcBef>
              <a:buClr>
                <a:srgbClr val="1D1D1D"/>
              </a:buClr>
              <a:buFont typeface="Roboto Lt"/>
              <a:buChar char="•"/>
              <a:tabLst>
                <a:tab pos="625671" algn="l"/>
                <a:tab pos="626518" algn="l"/>
              </a:tabLst>
            </a:pPr>
            <a:r>
              <a:rPr sz="2533" spc="-1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Manifold</a:t>
            </a:r>
            <a:r>
              <a:rPr sz="2533" spc="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33" spc="-2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</a:t>
            </a:r>
            <a:r>
              <a:rPr sz="2533" spc="-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lie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on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manifold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much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lower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dimension </a:t>
            </a:r>
            <a:r>
              <a:rPr sz="2533" spc="-5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than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input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space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698E7D-D786-4B26-8561-6A68E0E118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873305"/>
              </p:ext>
            </p:extLst>
          </p:nvPr>
        </p:nvGraphicFramePr>
        <p:xfrm>
          <a:off x="3642308" y="3720199"/>
          <a:ext cx="5177366" cy="1004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5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161">
                <a:tc rowSpan="2"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r>
                        <a:rPr sz="2400" spc="-5" dirty="0">
                          <a:solidFill>
                            <a:srgbClr val="181818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Models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291253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  <a:solidFill>
                      <a:srgbClr val="FEDBA5"/>
                    </a:solidFill>
                  </a:tcPr>
                </a:tc>
                <a:tc>
                  <a:txBody>
                    <a:bodyPr/>
                    <a:lstStyle/>
                    <a:p>
                      <a:pPr marL="333375">
                        <a:lnSpc>
                          <a:spcPts val="1620"/>
                        </a:lnSpc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Roboto Lt"/>
                        </a:rPr>
                        <a:t>2.</a:t>
                      </a:r>
                      <a:r>
                        <a:rPr sz="2400" spc="-35" dirty="0"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10" dirty="0">
                          <a:latin typeface="Times New Roman" panose="02020603050405020304" pitchFamily="18" charset="0"/>
                          <a:cs typeface="Roboto Lt"/>
                        </a:rPr>
                        <a:t>Predict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95934" marR="216535" indent="-273050">
                        <a:lnSpc>
                          <a:spcPts val="2100"/>
                        </a:lnSpc>
                        <a:spcBef>
                          <a:spcPts val="840"/>
                        </a:spcBef>
                      </a:pP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14224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  <a:solidFill>
                      <a:srgbClr val="FEDB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1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844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  <a:solidFill>
                      <a:srgbClr val="FEDB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668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  <a:solidFill>
                      <a:srgbClr val="FEDB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969914"/>
              </p:ext>
            </p:extLst>
          </p:nvPr>
        </p:nvGraphicFramePr>
        <p:xfrm>
          <a:off x="1519388" y="2214842"/>
          <a:ext cx="5923184" cy="1004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8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1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161">
                <a:tc rowSpan="2">
                  <a:txBody>
                    <a:bodyPr/>
                    <a:lstStyle/>
                    <a:p>
                      <a:pPr marL="307975" marR="130810" indent="-169545">
                        <a:lnSpc>
                          <a:spcPts val="2100"/>
                        </a:lnSpc>
                        <a:spcBef>
                          <a:spcPts val="840"/>
                        </a:spcBef>
                      </a:pP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14224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  <a:solidFill>
                      <a:srgbClr val="FEDBA5"/>
                    </a:solidFill>
                  </a:tcPr>
                </a:tc>
                <a:tc>
                  <a:txBody>
                    <a:bodyPr/>
                    <a:lstStyle/>
                    <a:p>
                      <a:pPr marL="532130">
                        <a:lnSpc>
                          <a:spcPts val="1725"/>
                        </a:lnSpc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Roboto Lt"/>
                        </a:rPr>
                        <a:t>3.</a:t>
                      </a:r>
                      <a:r>
                        <a:rPr sz="2400" spc="-40" dirty="0"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10" dirty="0">
                          <a:latin typeface="Times New Roman" panose="02020603050405020304" pitchFamily="18" charset="0"/>
                          <a:cs typeface="Roboto Lt"/>
                        </a:rPr>
                        <a:t>Merge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10489" marR="103505" indent="197485">
                        <a:lnSpc>
                          <a:spcPts val="2100"/>
                        </a:lnSpc>
                        <a:spcBef>
                          <a:spcPts val="840"/>
                        </a:spcBef>
                      </a:pP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14224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  <a:solidFill>
                      <a:srgbClr val="FEDB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1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668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  <a:solidFill>
                      <a:srgbClr val="FEDB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668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  <a:solidFill>
                      <a:srgbClr val="FEDB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object 2"/>
          <p:cNvGrpSpPr/>
          <p:nvPr/>
        </p:nvGrpSpPr>
        <p:grpSpPr>
          <a:xfrm>
            <a:off x="7425639" y="1550381"/>
            <a:ext cx="4766733" cy="1618827"/>
            <a:chOff x="5569229" y="1162786"/>
            <a:chExt cx="3575050" cy="1214120"/>
          </a:xfrm>
        </p:grpSpPr>
        <p:sp>
          <p:nvSpPr>
            <p:cNvPr id="3" name="object 3"/>
            <p:cNvSpPr/>
            <p:nvPr/>
          </p:nvSpPr>
          <p:spPr>
            <a:xfrm>
              <a:off x="6908800" y="2243251"/>
              <a:ext cx="2235200" cy="3175"/>
            </a:xfrm>
            <a:custGeom>
              <a:avLst/>
              <a:gdLst/>
              <a:ahLst/>
              <a:cxnLst/>
              <a:rect l="l" t="t" r="r" b="b"/>
              <a:pathLst>
                <a:path w="2235200" h="3175">
                  <a:moveTo>
                    <a:pt x="0" y="3175"/>
                  </a:moveTo>
                  <a:lnTo>
                    <a:pt x="2235199" y="3175"/>
                  </a:lnTo>
                  <a:lnTo>
                    <a:pt x="2235199" y="0"/>
                  </a:lnTo>
                  <a:lnTo>
                    <a:pt x="0" y="0"/>
                  </a:lnTo>
                  <a:lnTo>
                    <a:pt x="0" y="3175"/>
                  </a:lnTo>
                  <a:close/>
                </a:path>
              </a:pathLst>
            </a:custGeom>
            <a:solidFill>
              <a:srgbClr val="EEEEEE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5581929" y="1175486"/>
              <a:ext cx="2409825" cy="1188720"/>
            </a:xfrm>
            <a:custGeom>
              <a:avLst/>
              <a:gdLst/>
              <a:ahLst/>
              <a:cxnLst/>
              <a:rect l="l" t="t" r="r" b="b"/>
              <a:pathLst>
                <a:path w="2409825" h="1188720">
                  <a:moveTo>
                    <a:pt x="2337600" y="0"/>
                  </a:moveTo>
                  <a:lnTo>
                    <a:pt x="629843" y="0"/>
                  </a:lnTo>
                  <a:lnTo>
                    <a:pt x="601735" y="5679"/>
                  </a:lnTo>
                  <a:lnTo>
                    <a:pt x="578777" y="21164"/>
                  </a:lnTo>
                  <a:lnTo>
                    <a:pt x="563296" y="44126"/>
                  </a:lnTo>
                  <a:lnTo>
                    <a:pt x="557618" y="72237"/>
                  </a:lnTo>
                  <a:lnTo>
                    <a:pt x="557618" y="428625"/>
                  </a:lnTo>
                  <a:lnTo>
                    <a:pt x="0" y="573087"/>
                  </a:lnTo>
                  <a:lnTo>
                    <a:pt x="557618" y="717550"/>
                  </a:lnTo>
                  <a:lnTo>
                    <a:pt x="557618" y="1116812"/>
                  </a:lnTo>
                  <a:lnTo>
                    <a:pt x="563296" y="1144859"/>
                  </a:lnTo>
                  <a:lnTo>
                    <a:pt x="578777" y="1167682"/>
                  </a:lnTo>
                  <a:lnTo>
                    <a:pt x="601735" y="1183028"/>
                  </a:lnTo>
                  <a:lnTo>
                    <a:pt x="629843" y="1188643"/>
                  </a:lnTo>
                  <a:lnTo>
                    <a:pt x="2337600" y="1188643"/>
                  </a:lnTo>
                  <a:lnTo>
                    <a:pt x="2365708" y="1183028"/>
                  </a:lnTo>
                  <a:lnTo>
                    <a:pt x="2388666" y="1167682"/>
                  </a:lnTo>
                  <a:lnTo>
                    <a:pt x="2404147" y="1144859"/>
                  </a:lnTo>
                  <a:lnTo>
                    <a:pt x="2409825" y="1116812"/>
                  </a:lnTo>
                  <a:lnTo>
                    <a:pt x="2409825" y="72237"/>
                  </a:lnTo>
                  <a:lnTo>
                    <a:pt x="2404147" y="44126"/>
                  </a:lnTo>
                  <a:lnTo>
                    <a:pt x="2388666" y="21164"/>
                  </a:lnTo>
                  <a:lnTo>
                    <a:pt x="2365708" y="5679"/>
                  </a:lnTo>
                  <a:lnTo>
                    <a:pt x="233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581929" y="1175486"/>
              <a:ext cx="2409825" cy="1188720"/>
            </a:xfrm>
            <a:custGeom>
              <a:avLst/>
              <a:gdLst/>
              <a:ahLst/>
              <a:cxnLst/>
              <a:rect l="l" t="t" r="r" b="b"/>
              <a:pathLst>
                <a:path w="2409825" h="1188720">
                  <a:moveTo>
                    <a:pt x="629843" y="0"/>
                  </a:moveTo>
                  <a:lnTo>
                    <a:pt x="601735" y="5679"/>
                  </a:lnTo>
                  <a:lnTo>
                    <a:pt x="578777" y="21164"/>
                  </a:lnTo>
                  <a:lnTo>
                    <a:pt x="563296" y="44126"/>
                  </a:lnTo>
                  <a:lnTo>
                    <a:pt x="557618" y="72237"/>
                  </a:lnTo>
                  <a:lnTo>
                    <a:pt x="557618" y="428625"/>
                  </a:lnTo>
                  <a:lnTo>
                    <a:pt x="0" y="573087"/>
                  </a:lnTo>
                  <a:lnTo>
                    <a:pt x="557618" y="717550"/>
                  </a:lnTo>
                  <a:lnTo>
                    <a:pt x="557618" y="1116812"/>
                  </a:lnTo>
                  <a:lnTo>
                    <a:pt x="563296" y="1144859"/>
                  </a:lnTo>
                  <a:lnTo>
                    <a:pt x="578777" y="1167682"/>
                  </a:lnTo>
                  <a:lnTo>
                    <a:pt x="601735" y="1183028"/>
                  </a:lnTo>
                  <a:lnTo>
                    <a:pt x="629843" y="1188643"/>
                  </a:lnTo>
                  <a:lnTo>
                    <a:pt x="2337600" y="1188643"/>
                  </a:lnTo>
                  <a:lnTo>
                    <a:pt x="2365708" y="1183028"/>
                  </a:lnTo>
                  <a:lnTo>
                    <a:pt x="2388666" y="1167682"/>
                  </a:lnTo>
                  <a:lnTo>
                    <a:pt x="2404147" y="1144859"/>
                  </a:lnTo>
                  <a:lnTo>
                    <a:pt x="2409825" y="1116812"/>
                  </a:lnTo>
                  <a:lnTo>
                    <a:pt x="2409825" y="72237"/>
                  </a:lnTo>
                  <a:lnTo>
                    <a:pt x="2404147" y="44126"/>
                  </a:lnTo>
                  <a:lnTo>
                    <a:pt x="2388666" y="21164"/>
                  </a:lnTo>
                  <a:lnTo>
                    <a:pt x="2365708" y="5679"/>
                  </a:lnTo>
                  <a:lnTo>
                    <a:pt x="2337600" y="0"/>
                  </a:lnTo>
                  <a:lnTo>
                    <a:pt x="629843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255862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7" dirty="0"/>
              <a:t>S</a:t>
            </a:r>
            <a:r>
              <a:rPr spc="-33" dirty="0"/>
              <a:t>e</a:t>
            </a:r>
            <a:r>
              <a:rPr spc="-47" dirty="0"/>
              <a:t>l</a:t>
            </a:r>
            <a:r>
              <a:rPr spc="-220" dirty="0"/>
              <a:t>f-</a:t>
            </a:r>
            <a:r>
              <a:rPr spc="-200" dirty="0"/>
              <a:t>t</a:t>
            </a:r>
            <a:r>
              <a:rPr spc="-127" dirty="0"/>
              <a:t>r</a:t>
            </a:r>
            <a:r>
              <a:rPr spc="-40" dirty="0"/>
              <a:t>a</a:t>
            </a:r>
            <a:r>
              <a:rPr spc="-27" dirty="0"/>
              <a:t>i</a:t>
            </a:r>
            <a:r>
              <a:rPr spc="-73" dirty="0"/>
              <a:t>n</a:t>
            </a:r>
            <a:r>
              <a:rPr spc="-47" dirty="0"/>
              <a:t>i</a:t>
            </a:r>
            <a:r>
              <a:rPr spc="-73" dirty="0"/>
              <a:t>n</a:t>
            </a:r>
            <a:r>
              <a:rPr spc="-33" dirty="0"/>
              <a:t>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8152" y="1298854"/>
            <a:ext cx="500803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indent="-294631"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Self-training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SSL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method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56815" y="3236146"/>
            <a:ext cx="1084580" cy="1028700"/>
            <a:chOff x="1917611" y="2427109"/>
            <a:chExt cx="813435" cy="771525"/>
          </a:xfrm>
        </p:grpSpPr>
        <p:sp>
          <p:nvSpPr>
            <p:cNvPr id="9" name="object 9"/>
            <p:cNvSpPr/>
            <p:nvPr/>
          </p:nvSpPr>
          <p:spPr>
            <a:xfrm>
              <a:off x="1930311" y="2439809"/>
              <a:ext cx="707390" cy="696595"/>
            </a:xfrm>
            <a:custGeom>
              <a:avLst/>
              <a:gdLst/>
              <a:ahLst/>
              <a:cxnLst/>
              <a:rect l="l" t="t" r="r" b="b"/>
              <a:pathLst>
                <a:path w="707389" h="696594">
                  <a:moveTo>
                    <a:pt x="707009" y="696036"/>
                  </a:moveTo>
                  <a:lnTo>
                    <a:pt x="661412" y="671544"/>
                  </a:lnTo>
                  <a:lnTo>
                    <a:pt x="627262" y="650790"/>
                  </a:lnTo>
                  <a:lnTo>
                    <a:pt x="593038" y="628415"/>
                  </a:lnTo>
                  <a:lnTo>
                    <a:pt x="558741" y="604419"/>
                  </a:lnTo>
                  <a:lnTo>
                    <a:pt x="524370" y="578802"/>
                  </a:lnTo>
                  <a:lnTo>
                    <a:pt x="489926" y="551564"/>
                  </a:lnTo>
                  <a:lnTo>
                    <a:pt x="455409" y="522705"/>
                  </a:lnTo>
                  <a:lnTo>
                    <a:pt x="420818" y="492225"/>
                  </a:lnTo>
                  <a:lnTo>
                    <a:pt x="386154" y="460123"/>
                  </a:lnTo>
                  <a:lnTo>
                    <a:pt x="351416" y="426400"/>
                  </a:lnTo>
                  <a:lnTo>
                    <a:pt x="316605" y="391056"/>
                  </a:lnTo>
                  <a:lnTo>
                    <a:pt x="281721" y="354091"/>
                  </a:lnTo>
                  <a:lnTo>
                    <a:pt x="246763" y="315505"/>
                  </a:lnTo>
                  <a:lnTo>
                    <a:pt x="211731" y="275297"/>
                  </a:lnTo>
                  <a:lnTo>
                    <a:pt x="176627" y="233467"/>
                  </a:lnTo>
                  <a:lnTo>
                    <a:pt x="141448" y="190017"/>
                  </a:lnTo>
                  <a:lnTo>
                    <a:pt x="106196" y="144945"/>
                  </a:lnTo>
                  <a:lnTo>
                    <a:pt x="70871" y="98251"/>
                  </a:lnTo>
                  <a:lnTo>
                    <a:pt x="35472" y="4993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0083" y="3075216"/>
              <a:ext cx="118110" cy="111125"/>
            </a:xfrm>
            <a:custGeom>
              <a:avLst/>
              <a:gdLst/>
              <a:ahLst/>
              <a:cxnLst/>
              <a:rect l="l" t="t" r="r" b="b"/>
              <a:pathLst>
                <a:path w="118110" h="111125">
                  <a:moveTo>
                    <a:pt x="0" y="110528"/>
                  </a:moveTo>
                  <a:lnTo>
                    <a:pt x="117830" y="98132"/>
                  </a:lnTo>
                  <a:lnTo>
                    <a:pt x="51447" y="0"/>
                  </a:lnTo>
                </a:path>
                <a:path w="118110" h="111125">
                  <a:moveTo>
                    <a:pt x="25717" y="55270"/>
                  </a:moveTo>
                  <a:lnTo>
                    <a:pt x="117830" y="98132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/>
          <p:nvPr/>
        </p:nvSpPr>
        <p:spPr>
          <a:xfrm>
            <a:off x="3024586" y="2635719"/>
            <a:ext cx="135467" cy="162560"/>
          </a:xfrm>
          <a:custGeom>
            <a:avLst/>
            <a:gdLst/>
            <a:ahLst/>
            <a:cxnLst/>
            <a:rect l="l" t="t" r="r" b="b"/>
            <a:pathLst>
              <a:path w="101600" h="121919">
                <a:moveTo>
                  <a:pt x="101600" y="0"/>
                </a:moveTo>
                <a:lnTo>
                  <a:pt x="0" y="60960"/>
                </a:lnTo>
                <a:lnTo>
                  <a:pt x="101600" y="121920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070607" y="4138388"/>
            <a:ext cx="135467" cy="162560"/>
          </a:xfrm>
          <a:custGeom>
            <a:avLst/>
            <a:gdLst/>
            <a:ahLst/>
            <a:cxnLst/>
            <a:rect l="l" t="t" r="r" b="b"/>
            <a:pathLst>
              <a:path w="101600" h="121919">
                <a:moveTo>
                  <a:pt x="101600" y="0"/>
                </a:moveTo>
                <a:lnTo>
                  <a:pt x="0" y="60960"/>
                </a:lnTo>
                <a:lnTo>
                  <a:pt x="101600" y="121920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3" name="object 13"/>
          <p:cNvGrpSpPr/>
          <p:nvPr/>
        </p:nvGrpSpPr>
        <p:grpSpPr>
          <a:xfrm>
            <a:off x="4980279" y="3249050"/>
            <a:ext cx="585893" cy="488527"/>
            <a:chOff x="3735209" y="2436787"/>
            <a:chExt cx="439420" cy="366395"/>
          </a:xfrm>
        </p:grpSpPr>
        <p:sp>
          <p:nvSpPr>
            <p:cNvPr id="14" name="object 14"/>
            <p:cNvSpPr/>
            <p:nvPr/>
          </p:nvSpPr>
          <p:spPr>
            <a:xfrm>
              <a:off x="3747909" y="2506027"/>
              <a:ext cx="345440" cy="284480"/>
            </a:xfrm>
            <a:custGeom>
              <a:avLst/>
              <a:gdLst/>
              <a:ahLst/>
              <a:cxnLst/>
              <a:rect l="l" t="t" r="r" b="b"/>
              <a:pathLst>
                <a:path w="345439" h="284480">
                  <a:moveTo>
                    <a:pt x="344868" y="0"/>
                  </a:moveTo>
                  <a:lnTo>
                    <a:pt x="335064" y="8077"/>
                  </a:lnTo>
                  <a:lnTo>
                    <a:pt x="0" y="284124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044200" y="2449487"/>
              <a:ext cx="117475" cy="111760"/>
            </a:xfrm>
            <a:custGeom>
              <a:avLst/>
              <a:gdLst/>
              <a:ahLst/>
              <a:cxnLst/>
              <a:rect l="l" t="t" r="r" b="b"/>
              <a:pathLst>
                <a:path w="117475" h="111760">
                  <a:moveTo>
                    <a:pt x="77533" y="111658"/>
                  </a:moveTo>
                  <a:lnTo>
                    <a:pt x="117182" y="0"/>
                  </a:lnTo>
                  <a:lnTo>
                    <a:pt x="0" y="17564"/>
                  </a:lnTo>
                </a:path>
                <a:path w="117475" h="111760">
                  <a:moveTo>
                    <a:pt x="38773" y="64617"/>
                  </a:moveTo>
                  <a:lnTo>
                    <a:pt x="117182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8158" y="3750937"/>
            <a:ext cx="8321516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533275">
              <a:spcBef>
                <a:spcPts val="133"/>
              </a:spcBef>
            </a:pPr>
            <a:r>
              <a:rPr sz="2400" spc="-7" dirty="0">
                <a:latin typeface="Times New Roman" panose="02020603050405020304" pitchFamily="18" charset="0"/>
                <a:cs typeface="Roboto Lt"/>
              </a:rPr>
              <a:t>1.</a:t>
            </a:r>
            <a:r>
              <a:rPr sz="2400" spc="-10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40" dirty="0">
                <a:latin typeface="Times New Roman" panose="02020603050405020304" pitchFamily="18" charset="0"/>
                <a:cs typeface="Roboto Lt"/>
              </a:rPr>
              <a:t>Train</a:t>
            </a:r>
            <a:endParaRPr sz="40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8795" y="1792207"/>
            <a:ext cx="2185247" cy="1114834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086" marR="6773" algn="ctr">
              <a:lnSpc>
                <a:spcPts val="2800"/>
              </a:lnSpc>
              <a:spcBef>
                <a:spcPts val="292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Only</a:t>
            </a:r>
            <a:r>
              <a:rPr sz="2400" spc="-4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keep</a:t>
            </a:r>
            <a:r>
              <a:rPr sz="24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highly </a:t>
            </a:r>
            <a:r>
              <a:rPr sz="2400" spc="-56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confident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predictions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4285C367-BD76-4826-9D22-230F1E9364F2}"/>
              </a:ext>
            </a:extLst>
          </p:cNvPr>
          <p:cNvSpPr txBox="1"/>
          <p:nvPr/>
        </p:nvSpPr>
        <p:spPr>
          <a:xfrm>
            <a:off x="5380256" y="2366663"/>
            <a:ext cx="2185247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086" marR="6773" algn="ctr">
              <a:lnSpc>
                <a:spcPts val="2800"/>
              </a:lnSpc>
              <a:spcBef>
                <a:spcPts val="292"/>
              </a:spcBef>
            </a:pPr>
            <a:r>
              <a:rPr lang="en-US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Pseudo-labeled data</a:t>
            </a: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7CF56380-69B2-4003-89C7-DE2AE917D677}"/>
              </a:ext>
            </a:extLst>
          </p:cNvPr>
          <p:cNvSpPr txBox="1"/>
          <p:nvPr/>
        </p:nvSpPr>
        <p:spPr>
          <a:xfrm>
            <a:off x="1532306" y="2339119"/>
            <a:ext cx="1469861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410623" marR="174409" indent="-226054">
              <a:lnSpc>
                <a:spcPts val="2800"/>
              </a:lnSpc>
              <a:spcBef>
                <a:spcPts val="1120"/>
              </a:spcBef>
            </a:pPr>
            <a:r>
              <a:rPr lang="en-US" altLang="zh-CN"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Labeled </a:t>
            </a:r>
            <a:r>
              <a:rPr lang="en-US" altLang="zh-CN" sz="24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lang="en-US" altLang="zh-CN"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401BE0-1F14-4E10-BE77-0B23F8B945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26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2935C8-E0EA-46B6-BF57-A43456B15EEF}"/>
              </a:ext>
            </a:extLst>
          </p:cNvPr>
          <p:cNvSpPr txBox="1"/>
          <p:nvPr/>
        </p:nvSpPr>
        <p:spPr>
          <a:xfrm>
            <a:off x="418778" y="4782106"/>
            <a:ext cx="6096000" cy="15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0719" indent="-294631">
              <a:buChar char="•"/>
              <a:tabLst>
                <a:tab pos="310719" algn="l"/>
                <a:tab pos="311564" algn="l"/>
              </a:tabLst>
            </a:pPr>
            <a:r>
              <a:rPr lang="en-US" altLang="zh-CN"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</a:t>
            </a:r>
            <a:r>
              <a:rPr lang="en-US" altLang="zh-CN"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can use</a:t>
            </a:r>
            <a:r>
              <a:rPr lang="en-US" altLang="zh-CN"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expensive</a:t>
            </a:r>
            <a:r>
              <a:rPr lang="en-US" altLang="zh-CN"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endParaRPr lang="en-US" altLang="zh-CN" sz="2933" dirty="0">
              <a:latin typeface="Times New Roman" panose="02020603050405020304" pitchFamily="18" charset="0"/>
              <a:cs typeface="Roboto Lt"/>
            </a:endParaRPr>
          </a:p>
          <a:p>
            <a:pPr marL="625671" lvl="1" indent="-305639">
              <a:spcBef>
                <a:spcPts val="1780"/>
              </a:spcBef>
              <a:buChar char="•"/>
              <a:tabLst>
                <a:tab pos="625671" algn="l"/>
                <a:tab pos="626518" algn="l"/>
              </a:tabLst>
            </a:pPr>
            <a:r>
              <a:rPr lang="en-US" altLang="zh-CN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Deep</a:t>
            </a:r>
            <a:r>
              <a:rPr lang="en-US" altLang="zh-CN"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neural</a:t>
            </a:r>
            <a:r>
              <a:rPr lang="en-US" altLang="zh-CN"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networks,</a:t>
            </a:r>
            <a:r>
              <a:rPr lang="en-US" altLang="zh-CN"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</a:t>
            </a:r>
            <a:r>
              <a:rPr lang="en-US" altLang="zh-CN"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ensemble/bagging</a:t>
            </a:r>
            <a:endParaRPr lang="en-US" altLang="zh-CN" sz="25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0E0729-ACEC-4314-9DAD-CAEA6462433E}"/>
              </a:ext>
            </a:extLst>
          </p:cNvPr>
          <p:cNvSpPr txBox="1"/>
          <p:nvPr/>
        </p:nvSpPr>
        <p:spPr>
          <a:xfrm>
            <a:off x="7033089" y="3824747"/>
            <a:ext cx="1949212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0623" marR="174409" lvl="0" indent="-226054" algn="l" defTabSz="457200" rtl="0" eaLnBrk="1" fontAlgn="auto" latinLnBrk="0" hangingPunct="1">
              <a:lnSpc>
                <a:spcPts val="2800"/>
              </a:lnSpc>
              <a:spcBef>
                <a:spcPts val="1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Roboto Lt"/>
              </a:rPr>
              <a:t>Unlabeled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Times New Roman"/>
                <a:ea typeface="等线" panose="02010600030101010101" pitchFamily="2" charset="-122"/>
                <a:cs typeface="Times New Roman"/>
              </a:rPr>
              <a:t> </a:t>
            </a:r>
            <a:r>
              <a:rPr kumimoji="0" lang="en-US" altLang="zh-CN" sz="2400" b="0" i="0" u="none" strike="noStrike" kern="1200" cap="none" spc="-7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Roboto Lt"/>
              </a:rPr>
              <a:t>data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Roboto 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62263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7" dirty="0"/>
              <a:t>Label</a:t>
            </a:r>
            <a:r>
              <a:rPr spc="-20" dirty="0"/>
              <a:t> </a:t>
            </a:r>
            <a:r>
              <a:rPr spc="-53" dirty="0"/>
              <a:t>through</a:t>
            </a:r>
            <a:r>
              <a:rPr spc="-13" dirty="0"/>
              <a:t> </a:t>
            </a:r>
            <a:r>
              <a:rPr spc="-33" dirty="0"/>
              <a:t>Crowdsourcing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50" y="1237894"/>
            <a:ext cx="10931849" cy="217313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343738" indent="-294631">
              <a:lnSpc>
                <a:spcPct val="113599"/>
              </a:lnSpc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ImageNet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labeled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millions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through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Amazon 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Mechanical</a:t>
            </a:r>
            <a:r>
              <a:rPr sz="2933" spc="-6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Turk.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took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several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years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millions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dollars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build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marR="6773" indent="-294631">
              <a:lnSpc>
                <a:spcPct val="113599"/>
              </a:lnSpc>
              <a:spcBef>
                <a:spcPts val="106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According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Amazon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SageMaker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Ground</a:t>
            </a:r>
            <a:r>
              <a:rPr sz="2933" spc="-6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Truth,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estimated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price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using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Amazon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Mechanical</a:t>
            </a:r>
            <a:r>
              <a:rPr sz="2933" spc="-6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Turk: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84206"/>
              </p:ext>
            </p:extLst>
          </p:nvPr>
        </p:nvGraphicFramePr>
        <p:xfrm>
          <a:off x="2272455" y="3760836"/>
          <a:ext cx="6939278" cy="1975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801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Image/text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classification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12022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B64C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$0.012</a:t>
                      </a:r>
                      <a:r>
                        <a:rPr sz="2400" spc="-3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per</a:t>
                      </a:r>
                      <a:r>
                        <a:rPr sz="2400" spc="-2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label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12022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76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Bounding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box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137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B64C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$0.024</a:t>
                      </a:r>
                      <a:r>
                        <a:rPr sz="2400" spc="-2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per</a:t>
                      </a:r>
                      <a:r>
                        <a:rPr sz="2400" spc="-2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box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137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136"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Semantic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segmentation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137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B64C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$0.84</a:t>
                      </a:r>
                      <a:r>
                        <a:rPr sz="2400" spc="-3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per</a:t>
                      </a:r>
                      <a:r>
                        <a:rPr sz="2400" spc="-2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Roboto Lt"/>
                        </a:rPr>
                        <a:t>image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137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964015-C945-4F0B-AA56-9583B677F0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23664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60" dirty="0"/>
              <a:t>C</a:t>
            </a:r>
            <a:r>
              <a:rPr spc="-67" dirty="0"/>
              <a:t>h</a:t>
            </a:r>
            <a:r>
              <a:rPr spc="-33" dirty="0"/>
              <a:t>a</a:t>
            </a:r>
            <a:r>
              <a:rPr spc="-40" dirty="0"/>
              <a:t>ll</a:t>
            </a:r>
            <a:r>
              <a:rPr spc="20" dirty="0"/>
              <a:t>e</a:t>
            </a:r>
            <a:r>
              <a:rPr spc="-67" dirty="0"/>
              <a:t>n</a:t>
            </a:r>
            <a:r>
              <a:rPr spc="-13" dirty="0"/>
              <a:t>ge</a:t>
            </a:r>
            <a:r>
              <a:rPr spc="-33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52" y="1237893"/>
            <a:ext cx="11490649" cy="29072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563865" indent="-294631">
              <a:lnSpc>
                <a:spcPct val="113599"/>
              </a:lnSpc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Simplify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user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interaction: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design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easy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tasks,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clear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instructions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simple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interface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5671" marR="826326" lvl="1" indent="-304792">
              <a:lnSpc>
                <a:spcPct val="111000"/>
              </a:lnSpc>
              <a:spcBef>
                <a:spcPts val="144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Needs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find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qualified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workers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complex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jobs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(e.g.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medical </a:t>
            </a:r>
            <a:r>
              <a:rPr sz="2533" spc="-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images)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17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Cost: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reduce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#tasks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X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#time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per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task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sent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labelers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54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Quality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control: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qualities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generated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different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labelers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vary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158E58-0CA2-4EAA-808D-2ACE5F8263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5797" y="2269913"/>
            <a:ext cx="11566313" cy="3673687"/>
            <a:chOff x="469347" y="1660815"/>
            <a:chExt cx="8674735" cy="2755265"/>
          </a:xfrm>
        </p:grpSpPr>
        <p:sp>
          <p:nvSpPr>
            <p:cNvPr id="3" name="object 3"/>
            <p:cNvSpPr/>
            <p:nvPr/>
          </p:nvSpPr>
          <p:spPr>
            <a:xfrm>
              <a:off x="6908800" y="2243251"/>
              <a:ext cx="2235200" cy="3175"/>
            </a:xfrm>
            <a:custGeom>
              <a:avLst/>
              <a:gdLst/>
              <a:ahLst/>
              <a:cxnLst/>
              <a:rect l="l" t="t" r="r" b="b"/>
              <a:pathLst>
                <a:path w="2235200" h="3175">
                  <a:moveTo>
                    <a:pt x="0" y="3175"/>
                  </a:moveTo>
                  <a:lnTo>
                    <a:pt x="2235199" y="3175"/>
                  </a:lnTo>
                  <a:lnTo>
                    <a:pt x="2235199" y="0"/>
                  </a:lnTo>
                  <a:lnTo>
                    <a:pt x="0" y="0"/>
                  </a:lnTo>
                  <a:lnTo>
                    <a:pt x="0" y="3175"/>
                  </a:lnTo>
                  <a:close/>
                </a:path>
              </a:pathLst>
            </a:custGeom>
            <a:solidFill>
              <a:srgbClr val="EEEEEE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347" y="1660815"/>
              <a:ext cx="8205304" cy="275506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33544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47" dirty="0"/>
              <a:t>User</a:t>
            </a:r>
            <a:r>
              <a:rPr spc="-107" dirty="0"/>
              <a:t> </a:t>
            </a:r>
            <a:r>
              <a:rPr spc="-40" dirty="0"/>
              <a:t>interaction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8150" y="1298854"/>
            <a:ext cx="10940404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indent="-294631"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Example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user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instruction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labeling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task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(MIT</a:t>
            </a:r>
            <a:r>
              <a:rPr sz="2933" spc="-6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Place365)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D9E2BD-B9F5-4E74-A7A9-A72D1D610B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29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for Data Acquisition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C9697F4-D977-4BA1-8837-15539BA7AF1A}"/>
              </a:ext>
            </a:extLst>
          </p:cNvPr>
          <p:cNvSpPr txBox="1"/>
          <p:nvPr/>
        </p:nvSpPr>
        <p:spPr>
          <a:xfrm>
            <a:off x="3588747" y="2791550"/>
            <a:ext cx="1256030" cy="979755"/>
          </a:xfrm>
          <a:prstGeom prst="rect">
            <a:avLst/>
          </a:prstGeom>
          <a:ln w="25400">
            <a:solidFill>
              <a:srgbClr val="FCB64C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252729" marR="244475" indent="-635" algn="ctr">
              <a:lnSpc>
                <a:spcPts val="2100"/>
              </a:lnSpc>
              <a:spcBef>
                <a:spcPts val="1340"/>
              </a:spcBef>
            </a:pP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Have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en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u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gh </a:t>
            </a:r>
            <a:r>
              <a:rPr sz="1800" spc="-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data?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F0C96B2-97EA-43D9-998B-33216006B120}"/>
              </a:ext>
            </a:extLst>
          </p:cNvPr>
          <p:cNvSpPr/>
          <p:nvPr/>
        </p:nvSpPr>
        <p:spPr>
          <a:xfrm>
            <a:off x="3352800" y="1676400"/>
            <a:ext cx="1727835" cy="810260"/>
          </a:xfrm>
          <a:custGeom>
            <a:avLst/>
            <a:gdLst/>
            <a:ahLst/>
            <a:cxnLst/>
            <a:rect l="l" t="t" r="r" b="b"/>
            <a:pathLst>
              <a:path w="1727835" h="810260">
                <a:moveTo>
                  <a:pt x="618871" y="0"/>
                </a:moveTo>
                <a:lnTo>
                  <a:pt x="1108519" y="0"/>
                </a:lnTo>
                <a:lnTo>
                  <a:pt x="1179837" y="71"/>
                </a:lnTo>
                <a:lnTo>
                  <a:pt x="1243140" y="569"/>
                </a:lnTo>
                <a:lnTo>
                  <a:pt x="1299045" y="1921"/>
                </a:lnTo>
                <a:lnTo>
                  <a:pt x="1348168" y="4554"/>
                </a:lnTo>
                <a:lnTo>
                  <a:pt x="1391125" y="8895"/>
                </a:lnTo>
                <a:lnTo>
                  <a:pt x="1461008" y="24409"/>
                </a:lnTo>
                <a:lnTo>
                  <a:pt x="1507668" y="44799"/>
                </a:lnTo>
                <a:lnTo>
                  <a:pt x="1550991" y="70608"/>
                </a:lnTo>
                <a:lnTo>
                  <a:pt x="1590559" y="101420"/>
                </a:lnTo>
                <a:lnTo>
                  <a:pt x="1625957" y="136818"/>
                </a:lnTo>
                <a:lnTo>
                  <a:pt x="1656769" y="176386"/>
                </a:lnTo>
                <a:lnTo>
                  <a:pt x="1682578" y="219709"/>
                </a:lnTo>
                <a:lnTo>
                  <a:pt x="1702968" y="266369"/>
                </a:lnTo>
                <a:lnTo>
                  <a:pt x="1721231" y="334541"/>
                </a:lnTo>
                <a:lnTo>
                  <a:pt x="1727377" y="404837"/>
                </a:lnTo>
                <a:lnTo>
                  <a:pt x="1725835" y="440159"/>
                </a:lnTo>
                <a:lnTo>
                  <a:pt x="1713597" y="509592"/>
                </a:lnTo>
                <a:lnTo>
                  <a:pt x="1682578" y="589966"/>
                </a:lnTo>
                <a:lnTo>
                  <a:pt x="1656769" y="633289"/>
                </a:lnTo>
                <a:lnTo>
                  <a:pt x="1625957" y="672857"/>
                </a:lnTo>
                <a:lnTo>
                  <a:pt x="1590559" y="708255"/>
                </a:lnTo>
                <a:lnTo>
                  <a:pt x="1550991" y="739067"/>
                </a:lnTo>
                <a:lnTo>
                  <a:pt x="1507668" y="764876"/>
                </a:lnTo>
                <a:lnTo>
                  <a:pt x="1461008" y="785266"/>
                </a:lnTo>
                <a:lnTo>
                  <a:pt x="1391125" y="800780"/>
                </a:lnTo>
                <a:lnTo>
                  <a:pt x="1348168" y="805121"/>
                </a:lnTo>
                <a:lnTo>
                  <a:pt x="1299045" y="807754"/>
                </a:lnTo>
                <a:lnTo>
                  <a:pt x="1243140" y="809106"/>
                </a:lnTo>
                <a:lnTo>
                  <a:pt x="1179837" y="809604"/>
                </a:lnTo>
                <a:lnTo>
                  <a:pt x="1108519" y="809675"/>
                </a:lnTo>
                <a:lnTo>
                  <a:pt x="618871" y="809675"/>
                </a:lnTo>
                <a:lnTo>
                  <a:pt x="547549" y="809604"/>
                </a:lnTo>
                <a:lnTo>
                  <a:pt x="484243" y="809106"/>
                </a:lnTo>
                <a:lnTo>
                  <a:pt x="428338" y="807754"/>
                </a:lnTo>
                <a:lnTo>
                  <a:pt x="379215" y="805121"/>
                </a:lnTo>
                <a:lnTo>
                  <a:pt x="336259" y="800780"/>
                </a:lnTo>
                <a:lnTo>
                  <a:pt x="266377" y="785266"/>
                </a:lnTo>
                <a:lnTo>
                  <a:pt x="219713" y="764876"/>
                </a:lnTo>
                <a:lnTo>
                  <a:pt x="176388" y="739067"/>
                </a:lnTo>
                <a:lnTo>
                  <a:pt x="136819" y="708255"/>
                </a:lnTo>
                <a:lnTo>
                  <a:pt x="101420" y="672857"/>
                </a:lnTo>
                <a:lnTo>
                  <a:pt x="70609" y="633289"/>
                </a:lnTo>
                <a:lnTo>
                  <a:pt x="44801" y="589966"/>
                </a:lnTo>
                <a:lnTo>
                  <a:pt x="24413" y="543306"/>
                </a:lnTo>
                <a:lnTo>
                  <a:pt x="6149" y="475143"/>
                </a:lnTo>
                <a:lnTo>
                  <a:pt x="0" y="404837"/>
                </a:lnTo>
                <a:lnTo>
                  <a:pt x="1543" y="369523"/>
                </a:lnTo>
                <a:lnTo>
                  <a:pt x="13784" y="300090"/>
                </a:lnTo>
                <a:lnTo>
                  <a:pt x="44801" y="219709"/>
                </a:lnTo>
                <a:lnTo>
                  <a:pt x="70609" y="176386"/>
                </a:lnTo>
                <a:lnTo>
                  <a:pt x="101420" y="136818"/>
                </a:lnTo>
                <a:lnTo>
                  <a:pt x="136819" y="101420"/>
                </a:lnTo>
                <a:lnTo>
                  <a:pt x="176388" y="70608"/>
                </a:lnTo>
                <a:lnTo>
                  <a:pt x="219713" y="44799"/>
                </a:lnTo>
                <a:lnTo>
                  <a:pt x="266377" y="24409"/>
                </a:lnTo>
                <a:lnTo>
                  <a:pt x="336259" y="8895"/>
                </a:lnTo>
                <a:lnTo>
                  <a:pt x="379215" y="4554"/>
                </a:lnTo>
                <a:lnTo>
                  <a:pt x="428338" y="1921"/>
                </a:lnTo>
                <a:lnTo>
                  <a:pt x="484243" y="569"/>
                </a:lnTo>
                <a:lnTo>
                  <a:pt x="547549" y="71"/>
                </a:lnTo>
                <a:lnTo>
                  <a:pt x="618871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C2A70DA-676A-4632-8E5B-3E9179686408}"/>
              </a:ext>
            </a:extLst>
          </p:cNvPr>
          <p:cNvSpPr txBox="1"/>
          <p:nvPr/>
        </p:nvSpPr>
        <p:spPr>
          <a:xfrm>
            <a:off x="3654251" y="1786433"/>
            <a:ext cx="112331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9209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Start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 </a:t>
            </a:r>
            <a:r>
              <a:rPr lang="en-US" altLang="zh-CN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DM</a:t>
            </a:r>
            <a:r>
              <a:rPr sz="18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4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pp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li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8320D3C-3C5B-4E77-86DB-ADB8A02F68AF}"/>
              </a:ext>
            </a:extLst>
          </p:cNvPr>
          <p:cNvSpPr txBox="1"/>
          <p:nvPr/>
        </p:nvSpPr>
        <p:spPr>
          <a:xfrm>
            <a:off x="5581066" y="2791550"/>
            <a:ext cx="1256030" cy="979755"/>
          </a:xfrm>
          <a:prstGeom prst="rect">
            <a:avLst/>
          </a:prstGeom>
          <a:ln w="25400">
            <a:solidFill>
              <a:srgbClr val="FCB64C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141605" marR="132715" indent="34925" algn="just">
              <a:lnSpc>
                <a:spcPts val="2100"/>
              </a:lnSpc>
              <a:spcBef>
                <a:spcPts val="1340"/>
              </a:spcBef>
            </a:pP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Are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there </a:t>
            </a:r>
            <a:r>
              <a:rPr sz="1800" spc="-4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external 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?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1" name="object 7">
            <a:extLst>
              <a:ext uri="{FF2B5EF4-FFF2-40B4-BE49-F238E27FC236}">
                <a16:creationId xmlns:a16="http://schemas.microsoft.com/office/drawing/2014/main" id="{F11109B0-0DC7-4450-88F6-911F5D53FBE9}"/>
              </a:ext>
            </a:extLst>
          </p:cNvPr>
          <p:cNvGrpSpPr/>
          <p:nvPr/>
        </p:nvGrpSpPr>
        <p:grpSpPr>
          <a:xfrm>
            <a:off x="4142829" y="2498725"/>
            <a:ext cx="147320" cy="278130"/>
            <a:chOff x="1711299" y="1514271"/>
            <a:chExt cx="147320" cy="278130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F416BD12-98E6-424B-BC3A-0E7AED31985B}"/>
                </a:ext>
              </a:extLst>
            </p:cNvPr>
            <p:cNvSpPr/>
            <p:nvPr/>
          </p:nvSpPr>
          <p:spPr>
            <a:xfrm>
              <a:off x="1784959" y="1514271"/>
              <a:ext cx="0" cy="176530"/>
            </a:xfrm>
            <a:custGeom>
              <a:avLst/>
              <a:gdLst/>
              <a:ahLst/>
              <a:cxnLst/>
              <a:rect l="l" t="t" r="r" b="b"/>
              <a:pathLst>
                <a:path h="176530">
                  <a:moveTo>
                    <a:pt x="0" y="0"/>
                  </a:moveTo>
                  <a:lnTo>
                    <a:pt x="0" y="17598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43DCDF31-990F-4C4A-BF38-C0FE1EEB4DBB}"/>
                </a:ext>
              </a:extLst>
            </p:cNvPr>
            <p:cNvSpPr/>
            <p:nvPr/>
          </p:nvSpPr>
          <p:spPr>
            <a:xfrm>
              <a:off x="1723999" y="1677555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19" h="101600">
                  <a:moveTo>
                    <a:pt x="0" y="0"/>
                  </a:moveTo>
                  <a:lnTo>
                    <a:pt x="60960" y="101600"/>
                  </a:lnTo>
                  <a:lnTo>
                    <a:pt x="121920" y="0"/>
                  </a:lnTo>
                </a:path>
                <a:path w="121919" h="101600">
                  <a:moveTo>
                    <a:pt x="60960" y="0"/>
                  </a:moveTo>
                  <a:lnTo>
                    <a:pt x="60960" y="10160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0">
            <a:extLst>
              <a:ext uri="{FF2B5EF4-FFF2-40B4-BE49-F238E27FC236}">
                <a16:creationId xmlns:a16="http://schemas.microsoft.com/office/drawing/2014/main" id="{BB84FE79-BA0F-49E8-A951-8DC3E720592B}"/>
              </a:ext>
            </a:extLst>
          </p:cNvPr>
          <p:cNvGrpSpPr/>
          <p:nvPr/>
        </p:nvGrpSpPr>
        <p:grpSpPr>
          <a:xfrm>
            <a:off x="3588747" y="3779075"/>
            <a:ext cx="1295400" cy="1835785"/>
            <a:chOff x="1137259" y="2967951"/>
            <a:chExt cx="1295400" cy="1835785"/>
          </a:xfrm>
        </p:grpSpPr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EDBEBE0F-27A3-4634-B293-EED17E317929}"/>
                </a:ext>
              </a:extLst>
            </p:cNvPr>
            <p:cNvSpPr/>
            <p:nvPr/>
          </p:nvSpPr>
          <p:spPr>
            <a:xfrm>
              <a:off x="1784959" y="2967951"/>
              <a:ext cx="0" cy="436245"/>
            </a:xfrm>
            <a:custGeom>
              <a:avLst/>
              <a:gdLst/>
              <a:ahLst/>
              <a:cxnLst/>
              <a:rect l="l" t="t" r="r" b="b"/>
              <a:pathLst>
                <a:path h="436245">
                  <a:moveTo>
                    <a:pt x="0" y="0"/>
                  </a:moveTo>
                  <a:lnTo>
                    <a:pt x="0" y="436016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A6560428-10DE-44E8-AE8A-26C015B52596}"/>
                </a:ext>
              </a:extLst>
            </p:cNvPr>
            <p:cNvSpPr/>
            <p:nvPr/>
          </p:nvSpPr>
          <p:spPr>
            <a:xfrm>
              <a:off x="1723999" y="3391268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19" h="101600">
                  <a:moveTo>
                    <a:pt x="0" y="0"/>
                  </a:moveTo>
                  <a:lnTo>
                    <a:pt x="60960" y="101600"/>
                  </a:lnTo>
                  <a:lnTo>
                    <a:pt x="121920" y="0"/>
                  </a:lnTo>
                </a:path>
                <a:path w="121919" h="101600">
                  <a:moveTo>
                    <a:pt x="60960" y="0"/>
                  </a:moveTo>
                  <a:lnTo>
                    <a:pt x="60960" y="10160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DD0C4E96-3556-4871-BE23-F7D609669F56}"/>
                </a:ext>
              </a:extLst>
            </p:cNvPr>
            <p:cNvSpPr/>
            <p:nvPr/>
          </p:nvSpPr>
          <p:spPr>
            <a:xfrm>
              <a:off x="1149959" y="35208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1" y="0"/>
                  </a:moveTo>
                  <a:lnTo>
                    <a:pt x="978789" y="0"/>
                  </a:lnTo>
                  <a:lnTo>
                    <a:pt x="1036739" y="222"/>
                  </a:lnTo>
                  <a:lnTo>
                    <a:pt x="1083473" y="1782"/>
                  </a:lnTo>
                  <a:lnTo>
                    <a:pt x="1149705" y="14262"/>
                  </a:lnTo>
                  <a:lnTo>
                    <a:pt x="1184539" y="31465"/>
                  </a:lnTo>
                  <a:lnTo>
                    <a:pt x="1214475" y="55524"/>
                  </a:lnTo>
                  <a:lnTo>
                    <a:pt x="1238534" y="85460"/>
                  </a:lnTo>
                  <a:lnTo>
                    <a:pt x="1255737" y="120294"/>
                  </a:lnTo>
                  <a:lnTo>
                    <a:pt x="1268217" y="186526"/>
                  </a:lnTo>
                  <a:lnTo>
                    <a:pt x="1269777" y="233260"/>
                  </a:lnTo>
                  <a:lnTo>
                    <a:pt x="1270000" y="291211"/>
                  </a:lnTo>
                  <a:lnTo>
                    <a:pt x="1270000" y="978781"/>
                  </a:lnTo>
                  <a:lnTo>
                    <a:pt x="1269777" y="1036731"/>
                  </a:lnTo>
                  <a:lnTo>
                    <a:pt x="1268217" y="1083465"/>
                  </a:lnTo>
                  <a:lnTo>
                    <a:pt x="1255737" y="1149695"/>
                  </a:lnTo>
                  <a:lnTo>
                    <a:pt x="1238534" y="1184528"/>
                  </a:lnTo>
                  <a:lnTo>
                    <a:pt x="1214475" y="1214462"/>
                  </a:lnTo>
                  <a:lnTo>
                    <a:pt x="1184539" y="1238518"/>
                  </a:lnTo>
                  <a:lnTo>
                    <a:pt x="1149705" y="1255721"/>
                  </a:lnTo>
                  <a:lnTo>
                    <a:pt x="1083473" y="1268209"/>
                  </a:lnTo>
                  <a:lnTo>
                    <a:pt x="1036739" y="1269770"/>
                  </a:lnTo>
                  <a:lnTo>
                    <a:pt x="978789" y="1269993"/>
                  </a:lnTo>
                  <a:lnTo>
                    <a:pt x="291211" y="1269993"/>
                  </a:lnTo>
                  <a:lnTo>
                    <a:pt x="233260" y="1269770"/>
                  </a:lnTo>
                  <a:lnTo>
                    <a:pt x="186528" y="1268209"/>
                  </a:lnTo>
                  <a:lnTo>
                    <a:pt x="120307" y="1255721"/>
                  </a:lnTo>
                  <a:lnTo>
                    <a:pt x="85470" y="1238518"/>
                  </a:lnTo>
                  <a:lnTo>
                    <a:pt x="55535" y="1214462"/>
                  </a:lnTo>
                  <a:lnTo>
                    <a:pt x="31476" y="1184528"/>
                  </a:lnTo>
                  <a:lnTo>
                    <a:pt x="14273" y="1149695"/>
                  </a:lnTo>
                  <a:lnTo>
                    <a:pt x="1784" y="1083465"/>
                  </a:lnTo>
                  <a:lnTo>
                    <a:pt x="223" y="1036731"/>
                  </a:lnTo>
                  <a:lnTo>
                    <a:pt x="0" y="978781"/>
                  </a:lnTo>
                  <a:lnTo>
                    <a:pt x="0" y="291211"/>
                  </a:lnTo>
                  <a:lnTo>
                    <a:pt x="223" y="233260"/>
                  </a:lnTo>
                  <a:lnTo>
                    <a:pt x="1784" y="186526"/>
                  </a:lnTo>
                  <a:lnTo>
                    <a:pt x="14273" y="120294"/>
                  </a:lnTo>
                  <a:lnTo>
                    <a:pt x="31476" y="85460"/>
                  </a:lnTo>
                  <a:lnTo>
                    <a:pt x="55535" y="55524"/>
                  </a:lnTo>
                  <a:lnTo>
                    <a:pt x="85470" y="31465"/>
                  </a:lnTo>
                  <a:lnTo>
                    <a:pt x="120307" y="14262"/>
                  </a:lnTo>
                  <a:lnTo>
                    <a:pt x="186528" y="1782"/>
                  </a:lnTo>
                  <a:lnTo>
                    <a:pt x="233260" y="222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F6232ADA-DA87-4C3F-87D5-CE14888747DE}"/>
              </a:ext>
            </a:extLst>
          </p:cNvPr>
          <p:cNvGrpSpPr/>
          <p:nvPr/>
        </p:nvGrpSpPr>
        <p:grpSpPr>
          <a:xfrm>
            <a:off x="4856760" y="3292069"/>
            <a:ext cx="709295" cy="147320"/>
            <a:chOff x="2425230" y="2307615"/>
            <a:chExt cx="709295" cy="147320"/>
          </a:xfrm>
        </p:grpSpPr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BA4AED0B-BD78-4898-A12C-D383D7AC3CB8}"/>
                </a:ext>
              </a:extLst>
            </p:cNvPr>
            <p:cNvSpPr/>
            <p:nvPr/>
          </p:nvSpPr>
          <p:spPr>
            <a:xfrm>
              <a:off x="2425230" y="2381275"/>
              <a:ext cx="607695" cy="0"/>
            </a:xfrm>
            <a:custGeom>
              <a:avLst/>
              <a:gdLst/>
              <a:ahLst/>
              <a:cxnLst/>
              <a:rect l="l" t="t" r="r" b="b"/>
              <a:pathLst>
                <a:path w="607694">
                  <a:moveTo>
                    <a:pt x="0" y="0"/>
                  </a:moveTo>
                  <a:lnTo>
                    <a:pt x="0" y="0"/>
                  </a:lnTo>
                  <a:lnTo>
                    <a:pt x="594766" y="0"/>
                  </a:lnTo>
                  <a:lnTo>
                    <a:pt x="60746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B2E0716F-FEC5-4077-99D3-0682AF0D2836}"/>
                </a:ext>
              </a:extLst>
            </p:cNvPr>
            <p:cNvSpPr/>
            <p:nvPr/>
          </p:nvSpPr>
          <p:spPr>
            <a:xfrm>
              <a:off x="3019996" y="2320315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19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19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7">
            <a:extLst>
              <a:ext uri="{FF2B5EF4-FFF2-40B4-BE49-F238E27FC236}">
                <a16:creationId xmlns:a16="http://schemas.microsoft.com/office/drawing/2014/main" id="{A12BDDB8-6127-4561-B629-1C5D79AC4B6D}"/>
              </a:ext>
            </a:extLst>
          </p:cNvPr>
          <p:cNvGrpSpPr/>
          <p:nvPr/>
        </p:nvGrpSpPr>
        <p:grpSpPr>
          <a:xfrm>
            <a:off x="6849085" y="3292069"/>
            <a:ext cx="1388745" cy="147320"/>
            <a:chOff x="4417555" y="2307615"/>
            <a:chExt cx="1388745" cy="147320"/>
          </a:xfrm>
        </p:grpSpPr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DA3E06CE-08DA-4F6A-9707-CB3301D4FC39}"/>
                </a:ext>
              </a:extLst>
            </p:cNvPr>
            <p:cNvSpPr/>
            <p:nvPr/>
          </p:nvSpPr>
          <p:spPr>
            <a:xfrm>
              <a:off x="4417555" y="2381275"/>
              <a:ext cx="1287145" cy="0"/>
            </a:xfrm>
            <a:custGeom>
              <a:avLst/>
              <a:gdLst/>
              <a:ahLst/>
              <a:cxnLst/>
              <a:rect l="l" t="t" r="r" b="b"/>
              <a:pathLst>
                <a:path w="1287145">
                  <a:moveTo>
                    <a:pt x="0" y="0"/>
                  </a:moveTo>
                  <a:lnTo>
                    <a:pt x="1286713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A00D8573-6F0A-40B2-9473-2BEAF968340C}"/>
                </a:ext>
              </a:extLst>
            </p:cNvPr>
            <p:cNvSpPr/>
            <p:nvPr/>
          </p:nvSpPr>
          <p:spPr>
            <a:xfrm>
              <a:off x="5691568" y="2320315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19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19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0">
            <a:extLst>
              <a:ext uri="{FF2B5EF4-FFF2-40B4-BE49-F238E27FC236}">
                <a16:creationId xmlns:a16="http://schemas.microsoft.com/office/drawing/2014/main" id="{98D2D7B1-F8C6-4756-B20C-69F1938CC881}"/>
              </a:ext>
            </a:extLst>
          </p:cNvPr>
          <p:cNvSpPr txBox="1"/>
          <p:nvPr/>
        </p:nvSpPr>
        <p:spPr>
          <a:xfrm>
            <a:off x="5037735" y="2998089"/>
            <a:ext cx="31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Times New Roman" panose="02020603050405020304" pitchFamily="18" charset="0"/>
                <a:cs typeface="Roboto Lt"/>
              </a:rPr>
              <a:t>No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C976DF9D-C29B-457F-A72A-7D0DBF05522C}"/>
              </a:ext>
            </a:extLst>
          </p:cNvPr>
          <p:cNvSpPr txBox="1"/>
          <p:nvPr/>
        </p:nvSpPr>
        <p:spPr>
          <a:xfrm>
            <a:off x="7064330" y="2998089"/>
            <a:ext cx="31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Times New Roman" panose="02020603050405020304" pitchFamily="18" charset="0"/>
                <a:cs typeface="Roboto Lt"/>
              </a:rPr>
              <a:t>No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6" name="object 22">
            <a:extLst>
              <a:ext uri="{FF2B5EF4-FFF2-40B4-BE49-F238E27FC236}">
                <a16:creationId xmlns:a16="http://schemas.microsoft.com/office/drawing/2014/main" id="{3BABBF2A-FE85-4C24-88EB-69AFDD61599E}"/>
              </a:ext>
            </a:extLst>
          </p:cNvPr>
          <p:cNvGrpSpPr/>
          <p:nvPr/>
        </p:nvGrpSpPr>
        <p:grpSpPr>
          <a:xfrm>
            <a:off x="5619172" y="3779075"/>
            <a:ext cx="1270000" cy="1810157"/>
            <a:chOff x="3167684" y="2967951"/>
            <a:chExt cx="1270000" cy="1810157"/>
          </a:xfrm>
        </p:grpSpPr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1464CDC-BDAA-4F78-8C1C-2FE60C29B9C8}"/>
                </a:ext>
              </a:extLst>
            </p:cNvPr>
            <p:cNvSpPr/>
            <p:nvPr/>
          </p:nvSpPr>
          <p:spPr>
            <a:xfrm>
              <a:off x="3785679" y="2967951"/>
              <a:ext cx="6985" cy="448945"/>
            </a:xfrm>
            <a:custGeom>
              <a:avLst/>
              <a:gdLst/>
              <a:ahLst/>
              <a:cxnLst/>
              <a:rect l="l" t="t" r="r" b="b"/>
              <a:pathLst>
                <a:path w="6985" h="448945">
                  <a:moveTo>
                    <a:pt x="0" y="0"/>
                  </a:moveTo>
                  <a:lnTo>
                    <a:pt x="6248" y="436016"/>
                  </a:lnTo>
                  <a:lnTo>
                    <a:pt x="6426" y="448716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27C54E6E-A89B-4D36-A56F-BDECD2CBAEAB}"/>
                </a:ext>
              </a:extLst>
            </p:cNvPr>
            <p:cNvSpPr/>
            <p:nvPr/>
          </p:nvSpPr>
          <p:spPr>
            <a:xfrm>
              <a:off x="3730968" y="3403104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70">
                  <a:moveTo>
                    <a:pt x="0" y="1739"/>
                  </a:moveTo>
                  <a:lnTo>
                    <a:pt x="62407" y="102463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0ADE5D60-04E1-4122-B923-007A5A6FAC25}"/>
                </a:ext>
              </a:extLst>
            </p:cNvPr>
            <p:cNvSpPr/>
            <p:nvPr/>
          </p:nvSpPr>
          <p:spPr>
            <a:xfrm>
              <a:off x="3791928" y="3403980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723" y="-12700"/>
                  </a:moveTo>
                  <a:lnTo>
                    <a:pt x="723" y="114287"/>
                  </a:lnTo>
                </a:path>
              </a:pathLst>
            </a:custGeom>
            <a:ln w="26847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18E5C65D-9060-4393-A0C6-A0E9ACB59BE0}"/>
                </a:ext>
              </a:extLst>
            </p:cNvPr>
            <p:cNvSpPr/>
            <p:nvPr/>
          </p:nvSpPr>
          <p:spPr>
            <a:xfrm>
              <a:off x="3167684" y="3533508"/>
              <a:ext cx="1270000" cy="1244600"/>
            </a:xfrm>
            <a:custGeom>
              <a:avLst/>
              <a:gdLst/>
              <a:ahLst/>
              <a:cxnLst/>
              <a:rect l="l" t="t" r="r" b="b"/>
              <a:pathLst>
                <a:path w="1270000" h="1244600">
                  <a:moveTo>
                    <a:pt x="978789" y="0"/>
                  </a:moveTo>
                  <a:lnTo>
                    <a:pt x="291211" y="0"/>
                  </a:lnTo>
                  <a:lnTo>
                    <a:pt x="233260" y="222"/>
                  </a:lnTo>
                  <a:lnTo>
                    <a:pt x="186526" y="1782"/>
                  </a:lnTo>
                  <a:lnTo>
                    <a:pt x="120294" y="14262"/>
                  </a:lnTo>
                  <a:lnTo>
                    <a:pt x="85462" y="31465"/>
                  </a:lnTo>
                  <a:lnTo>
                    <a:pt x="55530" y="55524"/>
                  </a:lnTo>
                  <a:lnTo>
                    <a:pt x="31476" y="85460"/>
                  </a:lnTo>
                  <a:lnTo>
                    <a:pt x="14274" y="120294"/>
                  </a:lnTo>
                  <a:lnTo>
                    <a:pt x="1784" y="186526"/>
                  </a:lnTo>
                  <a:lnTo>
                    <a:pt x="223" y="233260"/>
                  </a:lnTo>
                  <a:lnTo>
                    <a:pt x="0" y="291211"/>
                  </a:lnTo>
                  <a:lnTo>
                    <a:pt x="0" y="953381"/>
                  </a:lnTo>
                  <a:lnTo>
                    <a:pt x="223" y="1011331"/>
                  </a:lnTo>
                  <a:lnTo>
                    <a:pt x="1784" y="1058065"/>
                  </a:lnTo>
                  <a:lnTo>
                    <a:pt x="14274" y="1124295"/>
                  </a:lnTo>
                  <a:lnTo>
                    <a:pt x="31476" y="1159128"/>
                  </a:lnTo>
                  <a:lnTo>
                    <a:pt x="55530" y="1189062"/>
                  </a:lnTo>
                  <a:lnTo>
                    <a:pt x="85462" y="1213118"/>
                  </a:lnTo>
                  <a:lnTo>
                    <a:pt x="120294" y="1230321"/>
                  </a:lnTo>
                  <a:lnTo>
                    <a:pt x="186526" y="1242809"/>
                  </a:lnTo>
                  <a:lnTo>
                    <a:pt x="233260" y="1244370"/>
                  </a:lnTo>
                  <a:lnTo>
                    <a:pt x="291211" y="1244593"/>
                  </a:lnTo>
                  <a:lnTo>
                    <a:pt x="978789" y="1244593"/>
                  </a:lnTo>
                  <a:lnTo>
                    <a:pt x="1036739" y="1244370"/>
                  </a:lnTo>
                  <a:lnTo>
                    <a:pt x="1083473" y="1242809"/>
                  </a:lnTo>
                  <a:lnTo>
                    <a:pt x="1149705" y="1230321"/>
                  </a:lnTo>
                  <a:lnTo>
                    <a:pt x="1184537" y="1213118"/>
                  </a:lnTo>
                  <a:lnTo>
                    <a:pt x="1214469" y="1189062"/>
                  </a:lnTo>
                  <a:lnTo>
                    <a:pt x="1238523" y="1159128"/>
                  </a:lnTo>
                  <a:lnTo>
                    <a:pt x="1255725" y="1124295"/>
                  </a:lnTo>
                  <a:lnTo>
                    <a:pt x="1268215" y="1058065"/>
                  </a:lnTo>
                  <a:lnTo>
                    <a:pt x="1269776" y="1011331"/>
                  </a:lnTo>
                  <a:lnTo>
                    <a:pt x="1270000" y="953381"/>
                  </a:lnTo>
                  <a:lnTo>
                    <a:pt x="1270000" y="291211"/>
                  </a:lnTo>
                  <a:lnTo>
                    <a:pt x="1269776" y="233260"/>
                  </a:lnTo>
                  <a:lnTo>
                    <a:pt x="1268215" y="186526"/>
                  </a:lnTo>
                  <a:lnTo>
                    <a:pt x="1255725" y="120294"/>
                  </a:lnTo>
                  <a:lnTo>
                    <a:pt x="1238523" y="85460"/>
                  </a:lnTo>
                  <a:lnTo>
                    <a:pt x="1214469" y="55524"/>
                  </a:lnTo>
                  <a:lnTo>
                    <a:pt x="1184537" y="31465"/>
                  </a:lnTo>
                  <a:lnTo>
                    <a:pt x="1149705" y="14262"/>
                  </a:lnTo>
                  <a:lnTo>
                    <a:pt x="1083473" y="1782"/>
                  </a:lnTo>
                  <a:lnTo>
                    <a:pt x="1036739" y="222"/>
                  </a:lnTo>
                  <a:lnTo>
                    <a:pt x="978789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995B60F6-C3BB-40F1-8C71-4F5681E33347}"/>
                </a:ext>
              </a:extLst>
            </p:cNvPr>
            <p:cNvSpPr/>
            <p:nvPr/>
          </p:nvSpPr>
          <p:spPr>
            <a:xfrm>
              <a:off x="3167684" y="3533508"/>
              <a:ext cx="1270000" cy="1244600"/>
            </a:xfrm>
            <a:custGeom>
              <a:avLst/>
              <a:gdLst/>
              <a:ahLst/>
              <a:cxnLst/>
              <a:rect l="l" t="t" r="r" b="b"/>
              <a:pathLst>
                <a:path w="1270000" h="1244600">
                  <a:moveTo>
                    <a:pt x="291211" y="0"/>
                  </a:moveTo>
                  <a:lnTo>
                    <a:pt x="978789" y="0"/>
                  </a:lnTo>
                  <a:lnTo>
                    <a:pt x="1036739" y="222"/>
                  </a:lnTo>
                  <a:lnTo>
                    <a:pt x="1083473" y="1782"/>
                  </a:lnTo>
                  <a:lnTo>
                    <a:pt x="1149705" y="14262"/>
                  </a:lnTo>
                  <a:lnTo>
                    <a:pt x="1184537" y="31465"/>
                  </a:lnTo>
                  <a:lnTo>
                    <a:pt x="1214469" y="55524"/>
                  </a:lnTo>
                  <a:lnTo>
                    <a:pt x="1238523" y="85460"/>
                  </a:lnTo>
                  <a:lnTo>
                    <a:pt x="1255725" y="120294"/>
                  </a:lnTo>
                  <a:lnTo>
                    <a:pt x="1268215" y="186526"/>
                  </a:lnTo>
                  <a:lnTo>
                    <a:pt x="1269776" y="233260"/>
                  </a:lnTo>
                  <a:lnTo>
                    <a:pt x="1270000" y="291211"/>
                  </a:lnTo>
                  <a:lnTo>
                    <a:pt x="1270000" y="953381"/>
                  </a:lnTo>
                  <a:lnTo>
                    <a:pt x="1269776" y="1011331"/>
                  </a:lnTo>
                  <a:lnTo>
                    <a:pt x="1268215" y="1058065"/>
                  </a:lnTo>
                  <a:lnTo>
                    <a:pt x="1255725" y="1124295"/>
                  </a:lnTo>
                  <a:lnTo>
                    <a:pt x="1238523" y="1159128"/>
                  </a:lnTo>
                  <a:lnTo>
                    <a:pt x="1214469" y="1189062"/>
                  </a:lnTo>
                  <a:lnTo>
                    <a:pt x="1184537" y="1213118"/>
                  </a:lnTo>
                  <a:lnTo>
                    <a:pt x="1149705" y="1230321"/>
                  </a:lnTo>
                  <a:lnTo>
                    <a:pt x="1083473" y="1242809"/>
                  </a:lnTo>
                  <a:lnTo>
                    <a:pt x="1036739" y="1244370"/>
                  </a:lnTo>
                  <a:lnTo>
                    <a:pt x="978789" y="1244593"/>
                  </a:lnTo>
                  <a:lnTo>
                    <a:pt x="291211" y="1244593"/>
                  </a:lnTo>
                  <a:lnTo>
                    <a:pt x="233260" y="1244370"/>
                  </a:lnTo>
                  <a:lnTo>
                    <a:pt x="186526" y="1242809"/>
                  </a:lnTo>
                  <a:lnTo>
                    <a:pt x="120294" y="1230321"/>
                  </a:lnTo>
                  <a:lnTo>
                    <a:pt x="85462" y="1213118"/>
                  </a:lnTo>
                  <a:lnTo>
                    <a:pt x="55530" y="1189062"/>
                  </a:lnTo>
                  <a:lnTo>
                    <a:pt x="31476" y="1159128"/>
                  </a:lnTo>
                  <a:lnTo>
                    <a:pt x="14274" y="1124295"/>
                  </a:lnTo>
                  <a:lnTo>
                    <a:pt x="1784" y="1058065"/>
                  </a:lnTo>
                  <a:lnTo>
                    <a:pt x="223" y="1011331"/>
                  </a:lnTo>
                  <a:lnTo>
                    <a:pt x="0" y="953381"/>
                  </a:lnTo>
                  <a:lnTo>
                    <a:pt x="0" y="291211"/>
                  </a:lnTo>
                  <a:lnTo>
                    <a:pt x="223" y="233260"/>
                  </a:lnTo>
                  <a:lnTo>
                    <a:pt x="1784" y="186526"/>
                  </a:lnTo>
                  <a:lnTo>
                    <a:pt x="14274" y="120294"/>
                  </a:lnTo>
                  <a:lnTo>
                    <a:pt x="31476" y="85460"/>
                  </a:lnTo>
                  <a:lnTo>
                    <a:pt x="55530" y="55524"/>
                  </a:lnTo>
                  <a:lnTo>
                    <a:pt x="85462" y="31465"/>
                  </a:lnTo>
                  <a:lnTo>
                    <a:pt x="120294" y="14262"/>
                  </a:lnTo>
                  <a:lnTo>
                    <a:pt x="186526" y="1782"/>
                  </a:lnTo>
                  <a:lnTo>
                    <a:pt x="233260" y="222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8">
            <a:extLst>
              <a:ext uri="{FF2B5EF4-FFF2-40B4-BE49-F238E27FC236}">
                <a16:creationId xmlns:a16="http://schemas.microsoft.com/office/drawing/2014/main" id="{9BDC5F02-C0B9-4A42-9247-EFEB69216C17}"/>
              </a:ext>
            </a:extLst>
          </p:cNvPr>
          <p:cNvSpPr txBox="1"/>
          <p:nvPr/>
        </p:nvSpPr>
        <p:spPr>
          <a:xfrm>
            <a:off x="4350849" y="3928567"/>
            <a:ext cx="3892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1800" spc="-15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1800" spc="-10" dirty="0">
                <a:latin typeface="Times New Roman" panose="02020603050405020304" pitchFamily="18" charset="0"/>
                <a:cs typeface="Roboto Lt"/>
              </a:rPr>
              <a:t>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5AEEC2D0-B631-4F53-A3AF-BAF32A73B362}"/>
              </a:ext>
            </a:extLst>
          </p:cNvPr>
          <p:cNvSpPr txBox="1"/>
          <p:nvPr/>
        </p:nvSpPr>
        <p:spPr>
          <a:xfrm>
            <a:off x="6359961" y="3928567"/>
            <a:ext cx="3892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1800" spc="-15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1800" spc="-10" dirty="0">
                <a:latin typeface="Times New Roman" panose="02020603050405020304" pitchFamily="18" charset="0"/>
                <a:cs typeface="Roboto Lt"/>
              </a:rPr>
              <a:t>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0D4F8D5B-1949-4C0B-9F22-BE51C50F7653}"/>
              </a:ext>
            </a:extLst>
          </p:cNvPr>
          <p:cNvSpPr txBox="1"/>
          <p:nvPr/>
        </p:nvSpPr>
        <p:spPr>
          <a:xfrm>
            <a:off x="3741896" y="4673347"/>
            <a:ext cx="127000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74320" marR="5080" indent="-262255">
              <a:lnSpc>
                <a:spcPts val="2100"/>
              </a:lnSpc>
              <a:spcBef>
                <a:spcPts val="220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Will</a:t>
            </a:r>
            <a:r>
              <a:rPr sz="1800" spc="-8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cover </a:t>
            </a:r>
            <a:r>
              <a:rPr sz="1800" spc="-4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later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AD17BAD6-4BE1-431A-BA07-0E691D68B737}"/>
              </a:ext>
            </a:extLst>
          </p:cNvPr>
          <p:cNvSpPr txBox="1"/>
          <p:nvPr/>
        </p:nvSpPr>
        <p:spPr>
          <a:xfrm>
            <a:off x="5682114" y="4530750"/>
            <a:ext cx="1150620" cy="83311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065" marR="5080" algn="ctr">
              <a:lnSpc>
                <a:spcPts val="2100"/>
              </a:lnSpc>
              <a:spcBef>
                <a:spcPts val="22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Discover</a:t>
            </a:r>
            <a:r>
              <a:rPr sz="1800" spc="-6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or </a:t>
            </a:r>
            <a:r>
              <a:rPr sz="1800" spc="-4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integrate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data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6D43D723-7BAD-4C69-8CBF-7B035B22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26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664125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7" dirty="0"/>
              <a:t>Reduce</a:t>
            </a:r>
            <a:r>
              <a:rPr dirty="0"/>
              <a:t> </a:t>
            </a:r>
            <a:r>
              <a:rPr spc="-40" dirty="0"/>
              <a:t>#tasks:</a:t>
            </a:r>
            <a:r>
              <a:rPr dirty="0"/>
              <a:t> </a:t>
            </a:r>
            <a:r>
              <a:rPr spc="-20" dirty="0"/>
              <a:t>Active</a:t>
            </a:r>
            <a:r>
              <a:rPr dirty="0"/>
              <a:t> </a:t>
            </a:r>
            <a:r>
              <a:rPr spc="-40" dirty="0"/>
              <a:t>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98144" y="1037446"/>
                <a:ext cx="11287456" cy="5034475"/>
              </a:xfrm>
              <a:prstGeom prst="rect">
                <a:avLst/>
              </a:prstGeom>
            </p:spPr>
            <p:txBody>
              <a:bodyPr vert="horz" wrap="square" lIns="0" tIns="277705" rIns="0" bIns="0" rtlCol="0">
                <a:spAutoFit/>
              </a:bodyPr>
              <a:lstStyle/>
              <a:p>
                <a:pPr marL="310719" indent="-294631">
                  <a:spcBef>
                    <a:spcPts val="2185"/>
                  </a:spcBef>
                  <a:buChar char="•"/>
                  <a:tabLst>
                    <a:tab pos="310719" algn="l"/>
                    <a:tab pos="311564" algn="l"/>
                  </a:tabLst>
                </a:pPr>
                <a:r>
                  <a:rPr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Focus</a:t>
                </a:r>
                <a:r>
                  <a:rPr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on </a:t>
                </a:r>
                <a:r>
                  <a:rPr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same</a:t>
                </a:r>
                <a:r>
                  <a:rPr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scenario</a:t>
                </a:r>
                <a:r>
                  <a:rPr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as</a:t>
                </a:r>
                <a:r>
                  <a:rPr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spc="-5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SSL</a:t>
                </a:r>
                <a:r>
                  <a:rPr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but</a:t>
                </a:r>
                <a:r>
                  <a:rPr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with</a:t>
                </a:r>
                <a:r>
                  <a:rPr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human</a:t>
                </a:r>
                <a:r>
                  <a:rPr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</a:t>
                </a:r>
                <a:r>
                  <a:rPr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</a:t>
                </a:r>
                <a:r>
                  <a:rPr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loop</a:t>
                </a:r>
                <a:endParaRPr sz="2933" dirty="0">
                  <a:latin typeface="Times New Roman" panose="02020603050405020304" pitchFamily="18" charset="0"/>
                  <a:cs typeface="Roboto Lt"/>
                </a:endParaRPr>
              </a:p>
              <a:p>
                <a:pPr marL="626518" lvl="1" indent="-305639">
                  <a:spcBef>
                    <a:spcPts val="1780"/>
                  </a:spcBef>
                  <a:buChar char="•"/>
                  <a:tabLst>
                    <a:tab pos="625671" algn="l"/>
                    <a:tab pos="627363" algn="l"/>
                  </a:tabLst>
                </a:pP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Self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training: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Model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helps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propagate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labels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unlabeled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data</a:t>
                </a:r>
                <a:endParaRPr sz="2533" dirty="0">
                  <a:latin typeface="Times New Roman" panose="02020603050405020304" pitchFamily="18" charset="0"/>
                  <a:cs typeface="Roboto Lt"/>
                </a:endParaRPr>
              </a:p>
              <a:p>
                <a:pPr marL="626518" lvl="1" indent="-305639">
                  <a:spcBef>
                    <a:spcPts val="1100"/>
                  </a:spcBef>
                  <a:buChar char="•"/>
                  <a:tabLst>
                    <a:tab pos="625671" algn="l"/>
                    <a:tab pos="627363" algn="l"/>
                  </a:tabLst>
                </a:pP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Active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learning: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Model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select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most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“interesting”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data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for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labelers</a:t>
                </a:r>
                <a:endParaRPr sz="2533" dirty="0">
                  <a:latin typeface="Times New Roman" panose="02020603050405020304" pitchFamily="18" charset="0"/>
                  <a:cs typeface="Roboto Lt"/>
                </a:endParaRPr>
              </a:p>
              <a:p>
                <a:pPr marL="310719" indent="-294631">
                  <a:spcBef>
                    <a:spcPts val="1173"/>
                  </a:spcBef>
                  <a:buClr>
                    <a:srgbClr val="1D1D1D"/>
                  </a:buClr>
                  <a:buFont typeface="Roboto Lt"/>
                  <a:buChar char="•"/>
                  <a:tabLst>
                    <a:tab pos="310719" algn="l"/>
                    <a:tab pos="311564" algn="l"/>
                  </a:tabLst>
                </a:pPr>
                <a:r>
                  <a:rPr sz="2933" spc="-33" dirty="0">
                    <a:solidFill>
                      <a:srgbClr val="C68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Uncertainty</a:t>
                </a:r>
                <a:r>
                  <a:rPr sz="2933" spc="-53" dirty="0">
                    <a:solidFill>
                      <a:srgbClr val="C68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933" spc="-27" dirty="0">
                    <a:solidFill>
                      <a:srgbClr val="C68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</a:t>
                </a:r>
                <a:endParaRPr sz="293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6518" lvl="1" indent="-305639">
                  <a:spcBef>
                    <a:spcPts val="1773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Select examples whose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predictions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are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most uncertain</a:t>
                </a:r>
                <a:endParaRPr sz="2533" dirty="0">
                  <a:latin typeface="Times New Roman" panose="02020603050405020304" pitchFamily="18" charset="0"/>
                  <a:cs typeface="Roboto Lt"/>
                </a:endParaRPr>
              </a:p>
              <a:p>
                <a:pPr marL="626518" lvl="1" indent="-305639">
                  <a:spcBef>
                    <a:spcPts val="108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 highest class prediction score is close to random </a:t>
                </a:r>
                <a14:m>
                  <m:oMath xmlns:m="http://schemas.openxmlformats.org/officeDocument/2006/math">
                    <m:r>
                      <a:rPr lang="en-US" altLang="zh-CN" sz="3600" i="1" spc="109" baseline="2923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(</m:t>
                    </m:r>
                    <m:r>
                      <a:rPr lang="en-US" altLang="zh-CN" sz="4400" i="1" spc="109" baseline="2364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1/</m:t>
                    </m:r>
                    <m:r>
                      <a:rPr lang="zh-CN" altLang="en-US" sz="4400" i="1" spc="109" baseline="2364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𝑛</m:t>
                    </m:r>
                    <m:r>
                      <a:rPr lang="en-US" altLang="zh-CN" sz="3600" i="1" spc="109" baseline="292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)</m:t>
                    </m:r>
                  </m:oMath>
                </a14:m>
                <a:endParaRPr sz="3800" baseline="2923" dirty="0">
                  <a:latin typeface="Times New Roman" panose="02020603050405020304" pitchFamily="18" charset="0"/>
                  <a:cs typeface="Roboto Lt"/>
                </a:endParaRPr>
              </a:p>
              <a:p>
                <a:pPr marL="310719" indent="-294631">
                  <a:spcBef>
                    <a:spcPts val="1073"/>
                  </a:spcBef>
                  <a:buClr>
                    <a:srgbClr val="1D1D1D"/>
                  </a:buClr>
                  <a:buFont typeface="Roboto Lt"/>
                  <a:buChar char="•"/>
                  <a:tabLst>
                    <a:tab pos="310719" algn="l"/>
                    <a:tab pos="311564" algn="l"/>
                  </a:tabLst>
                </a:pPr>
                <a:r>
                  <a:rPr sz="2933" spc="-80" dirty="0">
                    <a:solidFill>
                      <a:srgbClr val="C68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Query-by-committee</a:t>
                </a:r>
                <a:endParaRPr sz="293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6518" lvl="1" indent="-305639">
                  <a:spcBef>
                    <a:spcPts val="1780"/>
                  </a:spcBef>
                  <a:buChar char="•"/>
                  <a:tabLst>
                    <a:tab pos="625671" algn="l"/>
                    <a:tab pos="627363" algn="l"/>
                  </a:tabLst>
                </a:pPr>
                <a:r>
                  <a:rPr sz="2533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Trains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multiple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models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and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select</a:t>
                </a:r>
                <a:r>
                  <a:rPr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samples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that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models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disagree</a:t>
                </a:r>
                <a:r>
                  <a:rPr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with</a:t>
                </a:r>
                <a:endParaRPr sz="2533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4" y="1037446"/>
                <a:ext cx="11287456" cy="5034475"/>
              </a:xfrm>
              <a:prstGeom prst="rect">
                <a:avLst/>
              </a:prstGeom>
              <a:blipFill>
                <a:blip r:embed="rId2"/>
                <a:stretch>
                  <a:fillRect l="-1729" b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D1E60C-8E8B-49EF-A5E0-BF41724C34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30</a:t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310" y="2991002"/>
            <a:ext cx="2308860" cy="4233"/>
          </a:xfrm>
          <a:custGeom>
            <a:avLst/>
            <a:gdLst/>
            <a:ahLst/>
            <a:cxnLst/>
            <a:rect l="l" t="t" r="r" b="b"/>
            <a:pathLst>
              <a:path w="1731645" h="3175">
                <a:moveTo>
                  <a:pt x="0" y="3175"/>
                </a:moveTo>
                <a:lnTo>
                  <a:pt x="1731517" y="3175"/>
                </a:lnTo>
                <a:lnTo>
                  <a:pt x="1731517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63161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0" dirty="0"/>
              <a:t>Active</a:t>
            </a:r>
            <a:r>
              <a:rPr spc="-7" dirty="0"/>
              <a:t> </a:t>
            </a:r>
            <a:r>
              <a:rPr spc="-40" dirty="0"/>
              <a:t>Learning</a:t>
            </a:r>
            <a:r>
              <a:rPr spc="-7" dirty="0"/>
              <a:t> + </a:t>
            </a:r>
            <a:r>
              <a:rPr spc="-87" dirty="0"/>
              <a:t>Self-training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51" y="1298854"/>
            <a:ext cx="74489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indent="-294631"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These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two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methods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often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used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together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607" y="2779627"/>
            <a:ext cx="1571831" cy="861774"/>
          </a:xfrm>
          <a:prstGeom prst="rect">
            <a:avLst/>
          </a:prstGeom>
          <a:solidFill>
            <a:srgbClr val="FEDBA5"/>
          </a:solidFill>
          <a:ln w="25400">
            <a:solidFill>
              <a:srgbClr val="FCB64C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410623" marR="174409" indent="-226054">
              <a:lnSpc>
                <a:spcPts val="2800"/>
              </a:lnSpc>
              <a:spcBef>
                <a:spcPts val="1120"/>
              </a:spcBef>
            </a:pPr>
            <a:r>
              <a:rPr lang="en-US"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Labeled </a:t>
            </a:r>
            <a:r>
              <a:rPr lang="en-US" sz="2400" spc="-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lang="en-US"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lang="en-US"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25027" y="2779628"/>
            <a:ext cx="2110740" cy="861091"/>
          </a:xfrm>
          <a:custGeom>
            <a:avLst/>
            <a:gdLst/>
            <a:ahLst/>
            <a:cxnLst/>
            <a:rect l="l" t="t" r="r" b="b"/>
            <a:pathLst>
              <a:path w="1438275" h="753744">
                <a:moveTo>
                  <a:pt x="1437817" y="0"/>
                </a:moveTo>
                <a:lnTo>
                  <a:pt x="0" y="0"/>
                </a:lnTo>
                <a:lnTo>
                  <a:pt x="0" y="753234"/>
                </a:lnTo>
                <a:lnTo>
                  <a:pt x="1437817" y="753234"/>
                </a:lnTo>
                <a:lnTo>
                  <a:pt x="1437817" y="0"/>
                </a:lnTo>
                <a:close/>
              </a:path>
            </a:pathLst>
          </a:custGeom>
          <a:solidFill>
            <a:srgbClr val="FEDBA5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525027" y="2779627"/>
            <a:ext cx="2093807" cy="861774"/>
          </a:xfrm>
          <a:prstGeom prst="rect">
            <a:avLst/>
          </a:prstGeom>
          <a:ln w="25400">
            <a:solidFill>
              <a:srgbClr val="FCB64C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147315" marR="138003" indent="263307">
              <a:lnSpc>
                <a:spcPts val="2800"/>
              </a:lnSpc>
              <a:spcBef>
                <a:spcPts val="1120"/>
              </a:spcBef>
            </a:pPr>
            <a:r>
              <a:rPr lang="en-US" sz="2400" spc="-5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Pseudo- </a:t>
            </a:r>
            <a:r>
              <a:rPr lang="en-US" sz="2400" spc="-4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labeled</a:t>
            </a:r>
            <a:r>
              <a:rPr lang="en-US" sz="2400" spc="-10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lang="en-US"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8534" y="4284991"/>
            <a:ext cx="1416473" cy="663429"/>
          </a:xfrm>
          <a:prstGeom prst="rect">
            <a:avLst/>
          </a:prstGeom>
          <a:solidFill>
            <a:srgbClr val="FEDBA5"/>
          </a:solidFill>
          <a:ln w="25400">
            <a:solidFill>
              <a:srgbClr val="FCB64C"/>
            </a:solidFill>
          </a:ln>
        </p:spPr>
        <p:txBody>
          <a:bodyPr vert="horz" wrap="square" lIns="0" tIns="291253" rIns="0" bIns="0" rtlCol="0">
            <a:spAutoFit/>
          </a:bodyPr>
          <a:lstStyle/>
          <a:p>
            <a:pPr marL="215895">
              <a:spcBef>
                <a:spcPts val="2293"/>
              </a:spcBef>
            </a:pP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9173" y="5460317"/>
            <a:ext cx="2179600" cy="861774"/>
          </a:xfrm>
          <a:prstGeom prst="rect">
            <a:avLst/>
          </a:prstGeom>
          <a:solidFill>
            <a:srgbClr val="FEDBA5"/>
          </a:solidFill>
          <a:ln w="25400">
            <a:solidFill>
              <a:srgbClr val="FCB64C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661229" marR="288706" indent="-364058">
              <a:lnSpc>
                <a:spcPts val="2800"/>
              </a:lnSpc>
              <a:spcBef>
                <a:spcPts val="1120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Unl</a:t>
            </a:r>
            <a:r>
              <a:rPr sz="2400" spc="-2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b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 </a:t>
            </a:r>
            <a:r>
              <a:rPr sz="2400" spc="-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6089" y="3783990"/>
            <a:ext cx="1084580" cy="1028700"/>
            <a:chOff x="1384566" y="2837992"/>
            <a:chExt cx="813435" cy="771525"/>
          </a:xfrm>
        </p:grpSpPr>
        <p:sp>
          <p:nvSpPr>
            <p:cNvPr id="11" name="object 11"/>
            <p:cNvSpPr/>
            <p:nvPr/>
          </p:nvSpPr>
          <p:spPr>
            <a:xfrm>
              <a:off x="1397266" y="2850692"/>
              <a:ext cx="707390" cy="696595"/>
            </a:xfrm>
            <a:custGeom>
              <a:avLst/>
              <a:gdLst/>
              <a:ahLst/>
              <a:cxnLst/>
              <a:rect l="l" t="t" r="r" b="b"/>
              <a:pathLst>
                <a:path w="707389" h="696595">
                  <a:moveTo>
                    <a:pt x="707021" y="696036"/>
                  </a:moveTo>
                  <a:lnTo>
                    <a:pt x="661425" y="671544"/>
                  </a:lnTo>
                  <a:lnTo>
                    <a:pt x="627275" y="650790"/>
                  </a:lnTo>
                  <a:lnTo>
                    <a:pt x="593051" y="628415"/>
                  </a:lnTo>
                  <a:lnTo>
                    <a:pt x="558754" y="604419"/>
                  </a:lnTo>
                  <a:lnTo>
                    <a:pt x="524383" y="578802"/>
                  </a:lnTo>
                  <a:lnTo>
                    <a:pt x="489939" y="551564"/>
                  </a:lnTo>
                  <a:lnTo>
                    <a:pt x="455421" y="522705"/>
                  </a:lnTo>
                  <a:lnTo>
                    <a:pt x="420830" y="492225"/>
                  </a:lnTo>
                  <a:lnTo>
                    <a:pt x="386166" y="460123"/>
                  </a:lnTo>
                  <a:lnTo>
                    <a:pt x="351428" y="426400"/>
                  </a:lnTo>
                  <a:lnTo>
                    <a:pt x="316616" y="391056"/>
                  </a:lnTo>
                  <a:lnTo>
                    <a:pt x="281731" y="354091"/>
                  </a:lnTo>
                  <a:lnTo>
                    <a:pt x="246772" y="315505"/>
                  </a:lnTo>
                  <a:lnTo>
                    <a:pt x="211740" y="275297"/>
                  </a:lnTo>
                  <a:lnTo>
                    <a:pt x="176634" y="233467"/>
                  </a:lnTo>
                  <a:lnTo>
                    <a:pt x="141454" y="190017"/>
                  </a:lnTo>
                  <a:lnTo>
                    <a:pt x="106201" y="144945"/>
                  </a:lnTo>
                  <a:lnTo>
                    <a:pt x="70874" y="98251"/>
                  </a:lnTo>
                  <a:lnTo>
                    <a:pt x="35474" y="4993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7052" y="3486099"/>
              <a:ext cx="118110" cy="111125"/>
            </a:xfrm>
            <a:custGeom>
              <a:avLst/>
              <a:gdLst/>
              <a:ahLst/>
              <a:cxnLst/>
              <a:rect l="l" t="t" r="r" b="b"/>
              <a:pathLst>
                <a:path w="118110" h="111125">
                  <a:moveTo>
                    <a:pt x="0" y="110540"/>
                  </a:moveTo>
                  <a:lnTo>
                    <a:pt x="117830" y="98132"/>
                  </a:lnTo>
                  <a:lnTo>
                    <a:pt x="51435" y="0"/>
                  </a:lnTo>
                </a:path>
                <a:path w="118110" h="111125">
                  <a:moveTo>
                    <a:pt x="25717" y="55270"/>
                  </a:moveTo>
                  <a:lnTo>
                    <a:pt x="117830" y="98132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/>
          <p:nvPr/>
        </p:nvSpPr>
        <p:spPr>
          <a:xfrm>
            <a:off x="2526143" y="3279217"/>
            <a:ext cx="1993579" cy="45719"/>
          </a:xfrm>
          <a:custGeom>
            <a:avLst/>
            <a:gdLst/>
            <a:ahLst/>
            <a:cxnLst/>
            <a:rect l="l" t="t" r="r" b="b"/>
            <a:pathLst>
              <a:path w="1583054">
                <a:moveTo>
                  <a:pt x="1582991" y="0"/>
                </a:moveTo>
                <a:lnTo>
                  <a:pt x="1582991" y="0"/>
                </a:lnTo>
                <a:lnTo>
                  <a:pt x="12700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2409816" y="3195922"/>
            <a:ext cx="135467" cy="162560"/>
          </a:xfrm>
          <a:custGeom>
            <a:avLst/>
            <a:gdLst/>
            <a:ahLst/>
            <a:cxnLst/>
            <a:rect l="l" t="t" r="r" b="b"/>
            <a:pathLst>
              <a:path w="101600" h="121919">
                <a:moveTo>
                  <a:pt x="101600" y="0"/>
                </a:moveTo>
                <a:lnTo>
                  <a:pt x="0" y="60960"/>
                </a:lnTo>
                <a:lnTo>
                  <a:pt x="101600" y="121920"/>
                </a:lnTo>
              </a:path>
              <a:path w="101600" h="121919">
                <a:moveTo>
                  <a:pt x="101600" y="60960"/>
                </a:moveTo>
                <a:lnTo>
                  <a:pt x="0" y="60960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4286504" y="3889213"/>
            <a:ext cx="460587" cy="379306"/>
          </a:xfrm>
          <a:custGeom>
            <a:avLst/>
            <a:gdLst/>
            <a:ahLst/>
            <a:cxnLst/>
            <a:rect l="l" t="t" r="r" b="b"/>
            <a:pathLst>
              <a:path w="345439" h="284480">
                <a:moveTo>
                  <a:pt x="344855" y="0"/>
                </a:moveTo>
                <a:lnTo>
                  <a:pt x="335051" y="8077"/>
                </a:lnTo>
                <a:lnTo>
                  <a:pt x="0" y="284137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4681559" y="3813842"/>
            <a:ext cx="156633" cy="149013"/>
          </a:xfrm>
          <a:custGeom>
            <a:avLst/>
            <a:gdLst/>
            <a:ahLst/>
            <a:cxnLst/>
            <a:rect l="l" t="t" r="r" b="b"/>
            <a:pathLst>
              <a:path w="117475" h="111760">
                <a:moveTo>
                  <a:pt x="77533" y="111658"/>
                </a:moveTo>
                <a:lnTo>
                  <a:pt x="117182" y="0"/>
                </a:lnTo>
                <a:lnTo>
                  <a:pt x="0" y="17551"/>
                </a:lnTo>
              </a:path>
              <a:path w="117475" h="111760">
                <a:moveTo>
                  <a:pt x="38760" y="64604"/>
                </a:moveTo>
                <a:lnTo>
                  <a:pt x="117182" y="0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1304100" y="4298797"/>
            <a:ext cx="10100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Times New Roman" panose="02020603050405020304" pitchFamily="18" charset="0"/>
                <a:cs typeface="Roboto Lt"/>
              </a:rPr>
              <a:t>1</a:t>
            </a:r>
            <a:r>
              <a:rPr sz="2400" dirty="0">
                <a:latin typeface="Times New Roman" panose="02020603050405020304" pitchFamily="18" charset="0"/>
                <a:cs typeface="Roboto Lt"/>
              </a:rPr>
              <a:t>.</a:t>
            </a:r>
            <a:r>
              <a:rPr sz="2400" spc="-67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 panose="02020603050405020304" pitchFamily="18" charset="0"/>
                <a:cs typeface="Roboto Lt"/>
              </a:rPr>
              <a:t>T</a:t>
            </a:r>
            <a:r>
              <a:rPr sz="2400" spc="-60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ain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76225" y="2817800"/>
            <a:ext cx="1711972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Times New Roman" panose="02020603050405020304" pitchFamily="18" charset="0"/>
                <a:cs typeface="Roboto Lt"/>
              </a:rPr>
              <a:t>4.</a:t>
            </a:r>
            <a:r>
              <a:rPr sz="2400" spc="-8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Merge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96296" y="5481001"/>
            <a:ext cx="12869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Times New Roman" panose="02020603050405020304" pitchFamily="18" charset="0"/>
                <a:cs typeface="Roboto Lt"/>
              </a:rPr>
              <a:t>2.</a:t>
            </a:r>
            <a:r>
              <a:rPr sz="2400" spc="-8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Predict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82871" y="5115339"/>
            <a:ext cx="746760" cy="392853"/>
            <a:chOff x="3287153" y="3836504"/>
            <a:chExt cx="560070" cy="294640"/>
          </a:xfrm>
        </p:grpSpPr>
        <p:sp>
          <p:nvSpPr>
            <p:cNvPr id="22" name="object 22"/>
            <p:cNvSpPr/>
            <p:nvPr/>
          </p:nvSpPr>
          <p:spPr>
            <a:xfrm>
              <a:off x="3379901" y="3898567"/>
              <a:ext cx="454659" cy="219710"/>
            </a:xfrm>
            <a:custGeom>
              <a:avLst/>
              <a:gdLst/>
              <a:ahLst/>
              <a:cxnLst/>
              <a:rect l="l" t="t" r="r" b="b"/>
              <a:pathLst>
                <a:path w="454660" h="219710">
                  <a:moveTo>
                    <a:pt x="454279" y="219616"/>
                  </a:moveTo>
                  <a:lnTo>
                    <a:pt x="11455" y="554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299853" y="3849204"/>
              <a:ext cx="118110" cy="109855"/>
            </a:xfrm>
            <a:custGeom>
              <a:avLst/>
              <a:gdLst/>
              <a:ahLst/>
              <a:cxnLst/>
              <a:rect l="l" t="t" r="r" b="b"/>
              <a:pathLst>
                <a:path w="118110" h="109854">
                  <a:moveTo>
                    <a:pt x="118008" y="0"/>
                  </a:moveTo>
                  <a:lnTo>
                    <a:pt x="0" y="10668"/>
                  </a:lnTo>
                  <a:lnTo>
                    <a:pt x="64947" y="109772"/>
                  </a:lnTo>
                </a:path>
                <a:path w="118110" h="109854">
                  <a:moveTo>
                    <a:pt x="91478" y="54889"/>
                  </a:moveTo>
                  <a:lnTo>
                    <a:pt x="0" y="10668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/>
          <p:nvPr/>
        </p:nvSpPr>
        <p:spPr>
          <a:xfrm>
            <a:off x="4592083" y="3935881"/>
            <a:ext cx="2472267" cy="477520"/>
          </a:xfrm>
          <a:custGeom>
            <a:avLst/>
            <a:gdLst/>
            <a:ahLst/>
            <a:cxnLst/>
            <a:rect l="l" t="t" r="r" b="b"/>
            <a:pathLst>
              <a:path w="1854200" h="358139">
                <a:moveTo>
                  <a:pt x="1854022" y="0"/>
                </a:moveTo>
                <a:lnTo>
                  <a:pt x="0" y="0"/>
                </a:lnTo>
                <a:lnTo>
                  <a:pt x="0" y="358140"/>
                </a:lnTo>
                <a:lnTo>
                  <a:pt x="1854022" y="358140"/>
                </a:lnTo>
                <a:lnTo>
                  <a:pt x="18540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4551011" y="3774172"/>
            <a:ext cx="23664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Times New Roman" panose="02020603050405020304" pitchFamily="18" charset="0"/>
                <a:cs typeface="Roboto Lt"/>
              </a:rPr>
              <a:t>3.</a:t>
            </a:r>
            <a:r>
              <a:rPr sz="2400" spc="-4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Most</a:t>
            </a:r>
            <a:r>
              <a:rPr sz="2400" spc="-4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confident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64583" y="3784515"/>
            <a:ext cx="3699933" cy="1242059"/>
            <a:chOff x="3273437" y="2838386"/>
            <a:chExt cx="2774950" cy="931544"/>
          </a:xfrm>
        </p:grpSpPr>
        <p:sp>
          <p:nvSpPr>
            <p:cNvPr id="27" name="object 27"/>
            <p:cNvSpPr/>
            <p:nvPr/>
          </p:nvSpPr>
          <p:spPr>
            <a:xfrm>
              <a:off x="3286137" y="2899143"/>
              <a:ext cx="2670810" cy="701675"/>
            </a:xfrm>
            <a:custGeom>
              <a:avLst/>
              <a:gdLst/>
              <a:ahLst/>
              <a:cxnLst/>
              <a:rect l="l" t="t" r="r" b="b"/>
              <a:pathLst>
                <a:path w="2670810" h="701675">
                  <a:moveTo>
                    <a:pt x="2670695" y="0"/>
                  </a:moveTo>
                  <a:lnTo>
                    <a:pt x="2612789" y="29709"/>
                  </a:lnTo>
                  <a:lnTo>
                    <a:pt x="2566061" y="53100"/>
                  </a:lnTo>
                  <a:lnTo>
                    <a:pt x="2519269" y="76077"/>
                  </a:lnTo>
                  <a:lnTo>
                    <a:pt x="2472416" y="98641"/>
                  </a:lnTo>
                  <a:lnTo>
                    <a:pt x="2425500" y="120792"/>
                  </a:lnTo>
                  <a:lnTo>
                    <a:pt x="2378521" y="142530"/>
                  </a:lnTo>
                  <a:lnTo>
                    <a:pt x="2331480" y="163854"/>
                  </a:lnTo>
                  <a:lnTo>
                    <a:pt x="2284376" y="184765"/>
                  </a:lnTo>
                  <a:lnTo>
                    <a:pt x="2237210" y="205263"/>
                  </a:lnTo>
                  <a:lnTo>
                    <a:pt x="2189982" y="225348"/>
                  </a:lnTo>
                  <a:lnTo>
                    <a:pt x="2142691" y="245019"/>
                  </a:lnTo>
                  <a:lnTo>
                    <a:pt x="2095338" y="264277"/>
                  </a:lnTo>
                  <a:lnTo>
                    <a:pt x="2047922" y="283122"/>
                  </a:lnTo>
                  <a:lnTo>
                    <a:pt x="2000443" y="301554"/>
                  </a:lnTo>
                  <a:lnTo>
                    <a:pt x="1952903" y="319572"/>
                  </a:lnTo>
                  <a:lnTo>
                    <a:pt x="1905299" y="337177"/>
                  </a:lnTo>
                  <a:lnTo>
                    <a:pt x="1857633" y="354369"/>
                  </a:lnTo>
                  <a:lnTo>
                    <a:pt x="1809905" y="371147"/>
                  </a:lnTo>
                  <a:lnTo>
                    <a:pt x="1762114" y="387512"/>
                  </a:lnTo>
                  <a:lnTo>
                    <a:pt x="1714261" y="403464"/>
                  </a:lnTo>
                  <a:lnTo>
                    <a:pt x="1666345" y="419003"/>
                  </a:lnTo>
                  <a:lnTo>
                    <a:pt x="1618367" y="434128"/>
                  </a:lnTo>
                  <a:lnTo>
                    <a:pt x="1570326" y="448841"/>
                  </a:lnTo>
                  <a:lnTo>
                    <a:pt x="1522223" y="463140"/>
                  </a:lnTo>
                  <a:lnTo>
                    <a:pt x="1474057" y="477025"/>
                  </a:lnTo>
                  <a:lnTo>
                    <a:pt x="1425828" y="490498"/>
                  </a:lnTo>
                  <a:lnTo>
                    <a:pt x="1377538" y="503557"/>
                  </a:lnTo>
                  <a:lnTo>
                    <a:pt x="1329184" y="516203"/>
                  </a:lnTo>
                  <a:lnTo>
                    <a:pt x="1280768" y="528435"/>
                  </a:lnTo>
                  <a:lnTo>
                    <a:pt x="1232290" y="540255"/>
                  </a:lnTo>
                  <a:lnTo>
                    <a:pt x="1183749" y="551661"/>
                  </a:lnTo>
                  <a:lnTo>
                    <a:pt x="1135145" y="562654"/>
                  </a:lnTo>
                  <a:lnTo>
                    <a:pt x="1086479" y="573234"/>
                  </a:lnTo>
                  <a:lnTo>
                    <a:pt x="1037751" y="583400"/>
                  </a:lnTo>
                  <a:lnTo>
                    <a:pt x="988960" y="593153"/>
                  </a:lnTo>
                  <a:lnTo>
                    <a:pt x="940106" y="602493"/>
                  </a:lnTo>
                  <a:lnTo>
                    <a:pt x="891190" y="611420"/>
                  </a:lnTo>
                  <a:lnTo>
                    <a:pt x="842211" y="619933"/>
                  </a:lnTo>
                  <a:lnTo>
                    <a:pt x="793170" y="628033"/>
                  </a:lnTo>
                  <a:lnTo>
                    <a:pt x="744066" y="635720"/>
                  </a:lnTo>
                  <a:lnTo>
                    <a:pt x="694899" y="642994"/>
                  </a:lnTo>
                  <a:lnTo>
                    <a:pt x="645670" y="649854"/>
                  </a:lnTo>
                  <a:lnTo>
                    <a:pt x="596379" y="656301"/>
                  </a:lnTo>
                  <a:lnTo>
                    <a:pt x="547025" y="662335"/>
                  </a:lnTo>
                  <a:lnTo>
                    <a:pt x="497608" y="667956"/>
                  </a:lnTo>
                  <a:lnTo>
                    <a:pt x="448129" y="673163"/>
                  </a:lnTo>
                  <a:lnTo>
                    <a:pt x="398587" y="677957"/>
                  </a:lnTo>
                  <a:lnTo>
                    <a:pt x="348983" y="682338"/>
                  </a:lnTo>
                  <a:lnTo>
                    <a:pt x="299316" y="686306"/>
                  </a:lnTo>
                  <a:lnTo>
                    <a:pt x="249586" y="689860"/>
                  </a:lnTo>
                  <a:lnTo>
                    <a:pt x="199794" y="693001"/>
                  </a:lnTo>
                  <a:lnTo>
                    <a:pt x="149939" y="695729"/>
                  </a:lnTo>
                  <a:lnTo>
                    <a:pt x="100022" y="698044"/>
                  </a:lnTo>
                  <a:lnTo>
                    <a:pt x="50042" y="699945"/>
                  </a:lnTo>
                  <a:lnTo>
                    <a:pt x="0" y="70143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917234" y="2851086"/>
              <a:ext cx="118745" cy="107950"/>
            </a:xfrm>
            <a:custGeom>
              <a:avLst/>
              <a:gdLst/>
              <a:ahLst/>
              <a:cxnLst/>
              <a:rect l="l" t="t" r="r" b="b"/>
              <a:pathLst>
                <a:path w="118745" h="107950">
                  <a:moveTo>
                    <a:pt x="56705" y="107924"/>
                  </a:moveTo>
                  <a:lnTo>
                    <a:pt x="118287" y="6692"/>
                  </a:lnTo>
                  <a:lnTo>
                    <a:pt x="0" y="0"/>
                  </a:lnTo>
                </a:path>
                <a:path w="118745" h="107950">
                  <a:moveTo>
                    <a:pt x="28359" y="53962"/>
                  </a:moveTo>
                  <a:lnTo>
                    <a:pt x="118287" y="6692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935653" y="3411283"/>
              <a:ext cx="1767205" cy="358140"/>
            </a:xfrm>
            <a:custGeom>
              <a:avLst/>
              <a:gdLst/>
              <a:ahLst/>
              <a:cxnLst/>
              <a:rect l="l" t="t" r="r" b="b"/>
              <a:pathLst>
                <a:path w="1767204" h="358139">
                  <a:moveTo>
                    <a:pt x="1766735" y="0"/>
                  </a:moveTo>
                  <a:lnTo>
                    <a:pt x="0" y="0"/>
                  </a:lnTo>
                  <a:lnTo>
                    <a:pt x="0" y="358140"/>
                  </a:lnTo>
                  <a:lnTo>
                    <a:pt x="1766735" y="358140"/>
                  </a:lnTo>
                  <a:lnTo>
                    <a:pt x="17667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362246" y="4462555"/>
            <a:ext cx="22504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Times New Roman" panose="02020603050405020304" pitchFamily="18" charset="0"/>
                <a:cs typeface="Roboto Lt"/>
              </a:rPr>
              <a:t>3.</a:t>
            </a:r>
            <a:r>
              <a:rPr sz="2400" spc="-4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Lest</a:t>
            </a:r>
            <a:r>
              <a:rPr sz="2400" spc="-4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confident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66219" y="2779627"/>
            <a:ext cx="2110740" cy="861774"/>
          </a:xfrm>
          <a:prstGeom prst="rect">
            <a:avLst/>
          </a:prstGeom>
          <a:solidFill>
            <a:srgbClr val="FEDBA5"/>
          </a:solidFill>
          <a:ln w="25400">
            <a:solidFill>
              <a:srgbClr val="FCB64C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391997" marR="231981" indent="-149856">
              <a:lnSpc>
                <a:spcPts val="2800"/>
              </a:lnSpc>
              <a:spcBef>
                <a:spcPts val="1120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Labeled</a:t>
            </a:r>
            <a:r>
              <a:rPr sz="2400" spc="-10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2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by </a:t>
            </a:r>
            <a:r>
              <a:rPr sz="2400" spc="-56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Labelers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523311" y="2219828"/>
            <a:ext cx="5426634" cy="559117"/>
          </a:xfrm>
          <a:custGeom>
            <a:avLst/>
            <a:gdLst/>
            <a:ahLst/>
            <a:cxnLst/>
            <a:rect l="l" t="t" r="r" b="b"/>
            <a:pathLst>
              <a:path w="4175125" h="473710">
                <a:moveTo>
                  <a:pt x="0" y="424177"/>
                </a:moveTo>
                <a:lnTo>
                  <a:pt x="53145" y="398941"/>
                </a:lnTo>
                <a:lnTo>
                  <a:pt x="95040" y="379789"/>
                </a:lnTo>
                <a:lnTo>
                  <a:pt x="137077" y="361109"/>
                </a:lnTo>
                <a:lnTo>
                  <a:pt x="179255" y="342900"/>
                </a:lnTo>
                <a:lnTo>
                  <a:pt x="221576" y="325161"/>
                </a:lnTo>
                <a:lnTo>
                  <a:pt x="264038" y="307894"/>
                </a:lnTo>
                <a:lnTo>
                  <a:pt x="306642" y="291098"/>
                </a:lnTo>
                <a:lnTo>
                  <a:pt x="349389" y="274773"/>
                </a:lnTo>
                <a:lnTo>
                  <a:pt x="392276" y="258919"/>
                </a:lnTo>
                <a:lnTo>
                  <a:pt x="435306" y="243536"/>
                </a:lnTo>
                <a:lnTo>
                  <a:pt x="478478" y="228625"/>
                </a:lnTo>
                <a:lnTo>
                  <a:pt x="521791" y="214184"/>
                </a:lnTo>
                <a:lnTo>
                  <a:pt x="565247" y="200214"/>
                </a:lnTo>
                <a:lnTo>
                  <a:pt x="608844" y="186715"/>
                </a:lnTo>
                <a:lnTo>
                  <a:pt x="652583" y="173688"/>
                </a:lnTo>
                <a:lnTo>
                  <a:pt x="696464" y="161131"/>
                </a:lnTo>
                <a:lnTo>
                  <a:pt x="740487" y="149046"/>
                </a:lnTo>
                <a:lnTo>
                  <a:pt x="784651" y="137431"/>
                </a:lnTo>
                <a:lnTo>
                  <a:pt x="828958" y="126288"/>
                </a:lnTo>
                <a:lnTo>
                  <a:pt x="873406" y="115615"/>
                </a:lnTo>
                <a:lnTo>
                  <a:pt x="917996" y="105414"/>
                </a:lnTo>
                <a:lnTo>
                  <a:pt x="962728" y="95684"/>
                </a:lnTo>
                <a:lnTo>
                  <a:pt x="1007602" y="86425"/>
                </a:lnTo>
                <a:lnTo>
                  <a:pt x="1052618" y="77637"/>
                </a:lnTo>
                <a:lnTo>
                  <a:pt x="1097775" y="69319"/>
                </a:lnTo>
                <a:lnTo>
                  <a:pt x="1143075" y="61473"/>
                </a:lnTo>
                <a:lnTo>
                  <a:pt x="1188516" y="54098"/>
                </a:lnTo>
                <a:lnTo>
                  <a:pt x="1234099" y="47195"/>
                </a:lnTo>
                <a:lnTo>
                  <a:pt x="1279824" y="40762"/>
                </a:lnTo>
                <a:lnTo>
                  <a:pt x="1325691" y="34800"/>
                </a:lnTo>
                <a:lnTo>
                  <a:pt x="1371700" y="29309"/>
                </a:lnTo>
                <a:lnTo>
                  <a:pt x="1417850" y="24289"/>
                </a:lnTo>
                <a:lnTo>
                  <a:pt x="1464143" y="19741"/>
                </a:lnTo>
                <a:lnTo>
                  <a:pt x="1510577" y="15663"/>
                </a:lnTo>
                <a:lnTo>
                  <a:pt x="1557153" y="12056"/>
                </a:lnTo>
                <a:lnTo>
                  <a:pt x="1603872" y="8921"/>
                </a:lnTo>
                <a:lnTo>
                  <a:pt x="1650731" y="6256"/>
                </a:lnTo>
                <a:lnTo>
                  <a:pt x="1697733" y="4063"/>
                </a:lnTo>
                <a:lnTo>
                  <a:pt x="1744877" y="2340"/>
                </a:lnTo>
                <a:lnTo>
                  <a:pt x="1792163" y="1089"/>
                </a:lnTo>
                <a:lnTo>
                  <a:pt x="1839590" y="309"/>
                </a:lnTo>
                <a:lnTo>
                  <a:pt x="1887159" y="0"/>
                </a:lnTo>
                <a:lnTo>
                  <a:pt x="1934870" y="161"/>
                </a:lnTo>
                <a:lnTo>
                  <a:pt x="1982724" y="794"/>
                </a:lnTo>
                <a:lnTo>
                  <a:pt x="2030718" y="1898"/>
                </a:lnTo>
                <a:lnTo>
                  <a:pt x="2078855" y="3473"/>
                </a:lnTo>
                <a:lnTo>
                  <a:pt x="2127134" y="5519"/>
                </a:lnTo>
                <a:lnTo>
                  <a:pt x="2175554" y="8036"/>
                </a:lnTo>
                <a:lnTo>
                  <a:pt x="2224117" y="11024"/>
                </a:lnTo>
                <a:lnTo>
                  <a:pt x="2272821" y="14483"/>
                </a:lnTo>
                <a:lnTo>
                  <a:pt x="2321667" y="18413"/>
                </a:lnTo>
                <a:lnTo>
                  <a:pt x="2370656" y="22814"/>
                </a:lnTo>
                <a:lnTo>
                  <a:pt x="2419785" y="27686"/>
                </a:lnTo>
                <a:lnTo>
                  <a:pt x="2469057" y="33029"/>
                </a:lnTo>
                <a:lnTo>
                  <a:pt x="2518471" y="38844"/>
                </a:lnTo>
                <a:lnTo>
                  <a:pt x="2568027" y="45129"/>
                </a:lnTo>
                <a:lnTo>
                  <a:pt x="2617724" y="51885"/>
                </a:lnTo>
                <a:lnTo>
                  <a:pt x="2667564" y="59113"/>
                </a:lnTo>
                <a:lnTo>
                  <a:pt x="2717545" y="66811"/>
                </a:lnTo>
                <a:lnTo>
                  <a:pt x="2767668" y="74980"/>
                </a:lnTo>
                <a:lnTo>
                  <a:pt x="2817933" y="83621"/>
                </a:lnTo>
                <a:lnTo>
                  <a:pt x="2868340" y="92732"/>
                </a:lnTo>
                <a:lnTo>
                  <a:pt x="2918889" y="102315"/>
                </a:lnTo>
                <a:lnTo>
                  <a:pt x="2969579" y="112369"/>
                </a:lnTo>
                <a:lnTo>
                  <a:pt x="3020412" y="122893"/>
                </a:lnTo>
                <a:lnTo>
                  <a:pt x="3071387" y="133889"/>
                </a:lnTo>
                <a:lnTo>
                  <a:pt x="3122503" y="145355"/>
                </a:lnTo>
                <a:lnTo>
                  <a:pt x="3173761" y="157293"/>
                </a:lnTo>
                <a:lnTo>
                  <a:pt x="3225161" y="169702"/>
                </a:lnTo>
                <a:lnTo>
                  <a:pt x="3276703" y="182582"/>
                </a:lnTo>
                <a:lnTo>
                  <a:pt x="3328387" y="195932"/>
                </a:lnTo>
                <a:lnTo>
                  <a:pt x="3380213" y="209754"/>
                </a:lnTo>
                <a:lnTo>
                  <a:pt x="3432181" y="224047"/>
                </a:lnTo>
                <a:lnTo>
                  <a:pt x="3484291" y="238811"/>
                </a:lnTo>
                <a:lnTo>
                  <a:pt x="3536542" y="254046"/>
                </a:lnTo>
                <a:lnTo>
                  <a:pt x="3588936" y="269752"/>
                </a:lnTo>
                <a:lnTo>
                  <a:pt x="3641471" y="285929"/>
                </a:lnTo>
                <a:lnTo>
                  <a:pt x="3694148" y="302577"/>
                </a:lnTo>
                <a:lnTo>
                  <a:pt x="3746967" y="319696"/>
                </a:lnTo>
                <a:lnTo>
                  <a:pt x="3799928" y="337286"/>
                </a:lnTo>
                <a:lnTo>
                  <a:pt x="3853031" y="355347"/>
                </a:lnTo>
                <a:lnTo>
                  <a:pt x="3906276" y="373879"/>
                </a:lnTo>
                <a:lnTo>
                  <a:pt x="3959663" y="392882"/>
                </a:lnTo>
                <a:lnTo>
                  <a:pt x="4013192" y="412356"/>
                </a:lnTo>
                <a:lnTo>
                  <a:pt x="4066862" y="432302"/>
                </a:lnTo>
                <a:lnTo>
                  <a:pt x="4120675" y="452718"/>
                </a:lnTo>
                <a:lnTo>
                  <a:pt x="4174629" y="473605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2405575" y="2646221"/>
            <a:ext cx="157480" cy="146473"/>
          </a:xfrm>
          <a:custGeom>
            <a:avLst/>
            <a:gdLst/>
            <a:ahLst/>
            <a:cxnLst/>
            <a:rect l="l" t="t" r="r" b="b"/>
            <a:pathLst>
              <a:path w="118110" h="109855">
                <a:moveTo>
                  <a:pt x="64198" y="0"/>
                </a:moveTo>
                <a:lnTo>
                  <a:pt x="0" y="99593"/>
                </a:lnTo>
                <a:lnTo>
                  <a:pt x="118084" y="109359"/>
                </a:lnTo>
              </a:path>
              <a:path w="118110" h="109855">
                <a:moveTo>
                  <a:pt x="91135" y="54686"/>
                </a:moveTo>
                <a:lnTo>
                  <a:pt x="0" y="99593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C0B900D6-9019-48DF-A2A4-ADBA88F792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31</a:t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30260" y="2649610"/>
            <a:ext cx="4362027" cy="1316567"/>
            <a:chOff x="5872695" y="1987207"/>
            <a:chExt cx="3271520" cy="987425"/>
          </a:xfrm>
        </p:grpSpPr>
        <p:sp>
          <p:nvSpPr>
            <p:cNvPr id="3" name="object 3"/>
            <p:cNvSpPr/>
            <p:nvPr/>
          </p:nvSpPr>
          <p:spPr>
            <a:xfrm>
              <a:off x="6908800" y="2243251"/>
              <a:ext cx="2235200" cy="3175"/>
            </a:xfrm>
            <a:custGeom>
              <a:avLst/>
              <a:gdLst/>
              <a:ahLst/>
              <a:cxnLst/>
              <a:rect l="l" t="t" r="r" b="b"/>
              <a:pathLst>
                <a:path w="2235200" h="3175">
                  <a:moveTo>
                    <a:pt x="0" y="3175"/>
                  </a:moveTo>
                  <a:lnTo>
                    <a:pt x="2235199" y="3175"/>
                  </a:lnTo>
                  <a:lnTo>
                    <a:pt x="2235199" y="0"/>
                  </a:lnTo>
                  <a:lnTo>
                    <a:pt x="0" y="0"/>
                  </a:lnTo>
                  <a:lnTo>
                    <a:pt x="0" y="3175"/>
                  </a:lnTo>
                  <a:close/>
                </a:path>
              </a:pathLst>
            </a:custGeom>
            <a:solidFill>
              <a:srgbClr val="EEEEEE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2695" y="1987207"/>
              <a:ext cx="1334719" cy="98686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314282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53" dirty="0"/>
              <a:t>Quality</a:t>
            </a:r>
            <a:r>
              <a:rPr spc="-93" dirty="0"/>
              <a:t> </a:t>
            </a:r>
            <a:r>
              <a:rPr spc="-27" dirty="0"/>
              <a:t>Control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8152" y="1238385"/>
            <a:ext cx="9560249" cy="138040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01406" marR="6773" indent="-285320">
              <a:lnSpc>
                <a:spcPct val="119000"/>
              </a:lnSpc>
              <a:spcBef>
                <a:spcPts val="127"/>
              </a:spcBef>
              <a:buChar char="•"/>
              <a:tabLst>
                <a:tab pos="302252" algn="l"/>
              </a:tabLst>
            </a:pP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Labelers 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make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mistakes 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(honest or not) and 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may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fail to </a:t>
            </a:r>
            <a:r>
              <a:rPr sz="2800" spc="-6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understand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instructions</a:t>
            </a:r>
            <a:endParaRPr sz="2800" dirty="0">
              <a:latin typeface="Times New Roman" panose="02020603050405020304" pitchFamily="18" charset="0"/>
              <a:cs typeface="Roboto Lt"/>
            </a:endParaRPr>
          </a:p>
          <a:p>
            <a:pPr marL="3755719">
              <a:spcBef>
                <a:spcPts val="353"/>
              </a:spcBef>
              <a:tabLst>
                <a:tab pos="5672525" algn="l"/>
                <a:tab pos="7468260" algn="l"/>
              </a:tabLst>
            </a:pPr>
            <a:r>
              <a:rPr sz="1867" spc="-33" dirty="0">
                <a:latin typeface="Times New Roman" panose="02020603050405020304" pitchFamily="18" charset="0"/>
                <a:cs typeface="Roboto Lt"/>
              </a:rPr>
              <a:t>Too</a:t>
            </a:r>
            <a:r>
              <a:rPr sz="1867" spc="-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867" spc="-13" dirty="0">
                <a:latin typeface="Times New Roman" panose="02020603050405020304" pitchFamily="18" charset="0"/>
                <a:cs typeface="Roboto Lt"/>
              </a:rPr>
              <a:t>big</a:t>
            </a:r>
            <a:r>
              <a:rPr sz="1867" spc="-13" dirty="0">
                <a:latin typeface="Times New Roman"/>
                <a:cs typeface="Times New Roman"/>
              </a:rPr>
              <a:t>	</a:t>
            </a:r>
            <a:r>
              <a:rPr sz="1867" spc="-33" dirty="0">
                <a:latin typeface="Times New Roman" panose="02020603050405020304" pitchFamily="18" charset="0"/>
                <a:cs typeface="Roboto Lt"/>
              </a:rPr>
              <a:t>Too</a:t>
            </a:r>
            <a:r>
              <a:rPr sz="186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867" spc="-7" dirty="0">
                <a:latin typeface="Times New Roman" panose="02020603050405020304" pitchFamily="18" charset="0"/>
                <a:cs typeface="Roboto Lt"/>
              </a:rPr>
              <a:t>small</a:t>
            </a:r>
            <a:r>
              <a:rPr sz="1867" spc="-7" dirty="0">
                <a:latin typeface="Times New Roman"/>
                <a:cs typeface="Times New Roman"/>
              </a:rPr>
              <a:t>	</a:t>
            </a:r>
            <a:r>
              <a:rPr sz="1867" spc="-13" dirty="0">
                <a:latin typeface="Times New Roman" panose="02020603050405020304" pitchFamily="18" charset="0"/>
                <a:cs typeface="Roboto Lt"/>
              </a:rPr>
              <a:t>Wrong</a:t>
            </a:r>
            <a:r>
              <a:rPr sz="1867" spc="-4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867" spc="-7" dirty="0">
                <a:latin typeface="Times New Roman" panose="02020603050405020304" pitchFamily="18" charset="0"/>
                <a:cs typeface="Roboto Lt"/>
              </a:rPr>
              <a:t>object</a:t>
            </a:r>
            <a:endParaRPr sz="1867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150" y="4041189"/>
            <a:ext cx="11185849" cy="200627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01406" marR="492748" indent="-285320">
              <a:lnSpc>
                <a:spcPct val="119000"/>
              </a:lnSpc>
              <a:spcBef>
                <a:spcPts val="127"/>
              </a:spcBef>
              <a:buChar char="•"/>
              <a:tabLst>
                <a:tab pos="302252" algn="l"/>
              </a:tabLst>
            </a:pP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Simplest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but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most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expensive: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sending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8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same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task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8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multiple </a:t>
            </a:r>
            <a:r>
              <a:rPr sz="2800" spc="-6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labelers, then 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determine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the label</a:t>
            </a:r>
            <a:r>
              <a:rPr sz="28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8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</a:t>
            </a:r>
            <a:r>
              <a:rPr sz="28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majority 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voting</a:t>
            </a:r>
            <a:endParaRPr sz="2800" dirty="0">
              <a:latin typeface="Times New Roman" panose="02020603050405020304" pitchFamily="18" charset="0"/>
              <a:cs typeface="Roboto Lt"/>
            </a:endParaRPr>
          </a:p>
          <a:p>
            <a:pPr marL="617205" lvl="1" indent="-297173">
              <a:spcBef>
                <a:spcPts val="1567"/>
              </a:spcBef>
              <a:buChar char="•"/>
              <a:tabLst>
                <a:tab pos="617205" algn="l"/>
                <a:tab pos="618051" algn="l"/>
              </a:tabLst>
            </a:pP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Improve: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repeat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more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4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controversial</a:t>
            </a:r>
            <a:r>
              <a:rPr lang="en-US" altLang="zh-CN"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</a:t>
            </a:r>
            <a:r>
              <a:rPr lang="zh-CN" altLang="en-US"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有争议的</a:t>
            </a:r>
            <a:r>
              <a:rPr lang="en-US" altLang="zh-CN"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)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examples,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prune</a:t>
            </a:r>
            <a:r>
              <a:rPr sz="24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low-quality</a:t>
            </a:r>
            <a:r>
              <a:rPr sz="2467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labelers</a:t>
            </a:r>
            <a:endParaRPr sz="2467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1549" y="2649092"/>
            <a:ext cx="1795695" cy="131684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61833" y="2649610"/>
            <a:ext cx="1779625" cy="131582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46048" y="2649610"/>
            <a:ext cx="1779625" cy="1315821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35228CC-68BA-428E-84AA-B5B4738FFE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32</a:t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37752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Weak</a:t>
            </a:r>
            <a:r>
              <a:rPr spc="-73" dirty="0"/>
              <a:t> </a:t>
            </a:r>
            <a:r>
              <a:rPr spc="-40" dirty="0"/>
              <a:t>Supervision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1211" y="817358"/>
            <a:ext cx="10455389" cy="3639926"/>
          </a:xfrm>
          <a:prstGeom prst="rect">
            <a:avLst/>
          </a:prstGeom>
        </p:spPr>
        <p:txBody>
          <a:bodyPr vert="horz" wrap="square" lIns="0" tIns="277705" rIns="0" bIns="0" rtlCol="0">
            <a:spAutoFit/>
          </a:bodyPr>
          <a:lstStyle/>
          <a:p>
            <a:pPr marL="310719" indent="-294631">
              <a:spcBef>
                <a:spcPts val="2185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Semi-automatically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generate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78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Less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accurate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than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manual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ones,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but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good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enough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for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training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167"/>
              </a:spcBef>
              <a:buClr>
                <a:srgbClr val="1D1D1D"/>
              </a:buClr>
              <a:buFont typeface="Roboto Lt"/>
              <a:buChar char="•"/>
              <a:tabLst>
                <a:tab pos="310719" algn="l"/>
                <a:tab pos="311564" algn="l"/>
              </a:tabLst>
            </a:pPr>
            <a:r>
              <a:rPr sz="2933" spc="-40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933" spc="-2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33" spc="-3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: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5639">
              <a:spcBef>
                <a:spcPts val="1780"/>
              </a:spcBef>
              <a:buChar char="•"/>
              <a:tabLst>
                <a:tab pos="625671" algn="l"/>
                <a:tab pos="627363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Domain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specific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heuristics to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assign labels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5639">
              <a:spcBef>
                <a:spcPts val="1100"/>
              </a:spcBef>
              <a:buChar char="•"/>
              <a:tabLst>
                <a:tab pos="625671" algn="l"/>
                <a:tab pos="627363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Keyword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search,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pattern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matching,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third-party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models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5639">
              <a:spcBef>
                <a:spcPts val="1100"/>
              </a:spcBef>
              <a:buChar char="•"/>
              <a:tabLst>
                <a:tab pos="625671" algn="l"/>
                <a:tab pos="627363" algn="l"/>
              </a:tabLst>
            </a:pP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E.g.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rules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check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if </a:t>
            </a:r>
            <a:r>
              <a:rPr sz="25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YouTube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comments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spa</a:t>
            </a:r>
            <a:r>
              <a:rPr lang="en-US" altLang="zh-CN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4543615"/>
            <a:ext cx="6027267" cy="17721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67723" y="6483252"/>
            <a:ext cx="191516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Times New Roman" panose="02020603050405020304" pitchFamily="18" charset="0"/>
                <a:cs typeface="Roboto Lt"/>
              </a:rPr>
              <a:t>Adapted</a:t>
            </a:r>
            <a:r>
              <a:rPr sz="1333" spc="-4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333" spc="-7" dirty="0">
                <a:latin typeface="Times New Roman" panose="02020603050405020304" pitchFamily="18" charset="0"/>
                <a:cs typeface="Roboto Lt"/>
              </a:rPr>
              <a:t>from</a:t>
            </a:r>
            <a:r>
              <a:rPr sz="1333" spc="-4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333" u="sng" spc="-7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snorkel.org</a:t>
            </a:r>
            <a:endParaRPr sz="13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516858-DEC0-4325-A7F6-1633E3FB29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33</a:t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69545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47" dirty="0"/>
              <a:t>Data</a:t>
            </a:r>
            <a:r>
              <a:rPr spc="-27" dirty="0"/>
              <a:t> </a:t>
            </a:r>
            <a:r>
              <a:rPr spc="-33" dirty="0"/>
              <a:t>Labeling</a:t>
            </a:r>
            <a:r>
              <a:rPr spc="-20" dirty="0"/>
              <a:t> </a:t>
            </a:r>
            <a:r>
              <a:rPr spc="7" dirty="0"/>
              <a:t>for</a:t>
            </a:r>
            <a:r>
              <a:rPr spc="-27" dirty="0"/>
              <a:t> </a:t>
            </a:r>
            <a:r>
              <a:rPr spc="-80" dirty="0"/>
              <a:t>Self-driving</a:t>
            </a:r>
            <a:r>
              <a:rPr spc="-20" dirty="0"/>
              <a:t> </a:t>
            </a:r>
            <a:r>
              <a:rPr spc="-7" dirty="0"/>
              <a:t>Car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2942" y="1188311"/>
            <a:ext cx="10779457" cy="3511388"/>
          </a:xfrm>
          <a:prstGeom prst="rect">
            <a:avLst/>
          </a:prstGeom>
        </p:spPr>
        <p:txBody>
          <a:bodyPr vert="horz" wrap="square" lIns="0" tIns="156633" rIns="0" bIns="0" rtlCol="0">
            <a:spAutoFit/>
          </a:bodyPr>
          <a:lstStyle/>
          <a:p>
            <a:pPr marL="321725" indent="-304792">
              <a:spcBef>
                <a:spcPts val="1233"/>
              </a:spcBef>
              <a:buChar char="•"/>
              <a:tabLst>
                <a:tab pos="320879" algn="l"/>
                <a:tab pos="321725" algn="l"/>
              </a:tabLst>
            </a:pPr>
            <a:r>
              <a:rPr sz="25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Tesla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Waymo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both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have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large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in-house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labeling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teams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21725" marR="6773" indent="-304792">
              <a:lnSpc>
                <a:spcPct val="111000"/>
              </a:lnSpc>
              <a:spcBef>
                <a:spcPts val="767"/>
              </a:spcBef>
              <a:buChar char="•"/>
              <a:tabLst>
                <a:tab pos="320879" algn="l"/>
                <a:tab pos="321725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needed: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2D/3D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bounding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box,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semantic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segmentation,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3D </a:t>
            </a:r>
            <a:r>
              <a:rPr sz="2533" spc="-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laser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point cloud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annotation</a:t>
            </a:r>
            <a:r>
              <a:rPr lang="en-US" altLang="zh-CN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(3D</a:t>
            </a:r>
            <a:r>
              <a:rPr lang="zh-CN" altLang="en-US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激光点云标注</a:t>
            </a:r>
            <a:r>
              <a:rPr lang="en-US" altLang="zh-CN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)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, video annotation,…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21725" indent="-304792">
              <a:spcBef>
                <a:spcPts val="1100"/>
              </a:spcBef>
              <a:buChar char="•"/>
              <a:tabLst>
                <a:tab pos="320879" algn="l"/>
                <a:tab pos="321725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active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learning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identify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scenarios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which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need more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/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21725" indent="-304792">
              <a:spcBef>
                <a:spcPts val="1100"/>
              </a:spcBef>
              <a:buChar char="•"/>
              <a:tabLst>
                <a:tab pos="320879" algn="l"/>
                <a:tab pos="321725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ML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algorithms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automatic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labeling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21725" marR="642604" indent="-304792">
              <a:lnSpc>
                <a:spcPct val="111000"/>
              </a:lnSpc>
              <a:spcBef>
                <a:spcPts val="767"/>
              </a:spcBef>
              <a:buChar char="•"/>
              <a:tabLst>
                <a:tab pos="320879" algn="l"/>
                <a:tab pos="321725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simulation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generate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perfectly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labeled,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unlimited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rare </a:t>
            </a:r>
            <a:r>
              <a:rPr sz="2533" spc="-5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situations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5925" y="4474492"/>
            <a:ext cx="3865067" cy="2311789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97D9B-255F-47B7-9792-1BF5C476B5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205486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Summa</a:t>
            </a:r>
            <a:r>
              <a:rPr spc="13" dirty="0"/>
              <a:t>r</a:t>
            </a:r>
            <a:r>
              <a:rPr spc="-113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50" y="1037445"/>
            <a:ext cx="10271449" cy="3489822"/>
          </a:xfrm>
          <a:prstGeom prst="rect">
            <a:avLst/>
          </a:prstGeom>
        </p:spPr>
        <p:txBody>
          <a:bodyPr vert="horz" wrap="square" lIns="0" tIns="277705" rIns="0" bIns="0" rtlCol="0">
            <a:spAutoFit/>
          </a:bodyPr>
          <a:lstStyle/>
          <a:p>
            <a:pPr marL="310719" indent="-294631">
              <a:spcBef>
                <a:spcPts val="2185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Ways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get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78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Self-training: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iteratively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533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unlabeled</a:t>
            </a:r>
            <a:r>
              <a:rPr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10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Crowdsourcing: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leverage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global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labelers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manually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10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programming: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heuristic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programs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assign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noisy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labels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10719" marR="6773" indent="-294631">
              <a:lnSpc>
                <a:spcPct val="113599"/>
              </a:lnSpc>
              <a:spcBef>
                <a:spcPts val="69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Alternatively,</a:t>
            </a:r>
            <a:r>
              <a:rPr sz="2933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</a:t>
            </a:r>
            <a:r>
              <a:rPr sz="2933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could</a:t>
            </a:r>
            <a:r>
              <a:rPr sz="2933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also</a:t>
            </a:r>
            <a:r>
              <a:rPr sz="2933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consider</a:t>
            </a:r>
            <a:r>
              <a:rPr sz="2933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unsupervised/self-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supervised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learnings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826436-FB66-46DD-9B67-206D58298D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35</a:t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8962" y="2991002"/>
            <a:ext cx="789093" cy="4233"/>
          </a:xfrm>
          <a:custGeom>
            <a:avLst/>
            <a:gdLst/>
            <a:ahLst/>
            <a:cxnLst/>
            <a:rect l="l" t="t" r="r" b="b"/>
            <a:pathLst>
              <a:path w="591820" h="3175">
                <a:moveTo>
                  <a:pt x="0" y="3175"/>
                </a:moveTo>
                <a:lnTo>
                  <a:pt x="591776" y="3175"/>
                </a:lnTo>
                <a:lnTo>
                  <a:pt x="591776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1781977" y="2991002"/>
            <a:ext cx="410633" cy="4233"/>
          </a:xfrm>
          <a:custGeom>
            <a:avLst/>
            <a:gdLst/>
            <a:ahLst/>
            <a:cxnLst/>
            <a:rect l="l" t="t" r="r" b="b"/>
            <a:pathLst>
              <a:path w="307975" h="3175">
                <a:moveTo>
                  <a:pt x="0" y="3175"/>
                </a:moveTo>
                <a:lnTo>
                  <a:pt x="307517" y="3175"/>
                </a:lnTo>
                <a:lnTo>
                  <a:pt x="307517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71323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Flow</a:t>
            </a:r>
            <a:r>
              <a:rPr spc="-27" dirty="0"/>
              <a:t> </a:t>
            </a:r>
            <a:r>
              <a:rPr spc="-20" dirty="0"/>
              <a:t>chart </a:t>
            </a:r>
            <a:r>
              <a:rPr spc="7" dirty="0"/>
              <a:t>for</a:t>
            </a:r>
            <a:r>
              <a:rPr spc="-20" dirty="0"/>
              <a:t> </a:t>
            </a:r>
            <a:r>
              <a:rPr spc="-27" dirty="0"/>
              <a:t>data</a:t>
            </a:r>
            <a:r>
              <a:rPr spc="-20" dirty="0"/>
              <a:t> </a:t>
            </a:r>
            <a:r>
              <a:rPr spc="-33" dirty="0"/>
              <a:t>preprocessing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219" y="1896882"/>
            <a:ext cx="1556880" cy="1114834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086" marR="6773" indent="-847" algn="ctr">
              <a:lnSpc>
                <a:spcPts val="2800"/>
              </a:lnSpc>
              <a:spcBef>
                <a:spcPts val="292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Have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en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u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gh </a:t>
            </a:r>
            <a:r>
              <a:rPr sz="2400" spc="-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data?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74224" y="2405108"/>
            <a:ext cx="1727663" cy="1589176"/>
            <a:chOff x="1255668" y="1803831"/>
            <a:chExt cx="1295748" cy="1191882"/>
          </a:xfrm>
        </p:grpSpPr>
        <p:sp>
          <p:nvSpPr>
            <p:cNvPr id="10" name="object 10"/>
            <p:cNvSpPr/>
            <p:nvPr/>
          </p:nvSpPr>
          <p:spPr>
            <a:xfrm>
              <a:off x="2490456" y="2470810"/>
              <a:ext cx="0" cy="436245"/>
            </a:xfrm>
            <a:custGeom>
              <a:avLst/>
              <a:gdLst/>
              <a:ahLst/>
              <a:cxnLst/>
              <a:rect l="l" t="t" r="r" b="b"/>
              <a:pathLst>
                <a:path h="436244">
                  <a:moveTo>
                    <a:pt x="0" y="0"/>
                  </a:moveTo>
                  <a:lnTo>
                    <a:pt x="0" y="43600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29496" y="2894113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0" y="0"/>
                  </a:moveTo>
                  <a:lnTo>
                    <a:pt x="60960" y="101600"/>
                  </a:lnTo>
                  <a:lnTo>
                    <a:pt x="121920" y="0"/>
                  </a:lnTo>
                </a:path>
                <a:path w="121920" h="101600">
                  <a:moveTo>
                    <a:pt x="60960" y="0"/>
                  </a:moveTo>
                  <a:lnTo>
                    <a:pt x="60960" y="10160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55668" y="1864791"/>
              <a:ext cx="467995" cy="0"/>
            </a:xfrm>
            <a:custGeom>
              <a:avLst/>
              <a:gdLst/>
              <a:ahLst/>
              <a:cxnLst/>
              <a:rect l="l" t="t" r="r" b="b"/>
              <a:pathLst>
                <a:path w="467994">
                  <a:moveTo>
                    <a:pt x="0" y="0"/>
                  </a:moveTo>
                  <a:lnTo>
                    <a:pt x="0" y="0"/>
                  </a:lnTo>
                  <a:lnTo>
                    <a:pt x="455072" y="0"/>
                  </a:lnTo>
                  <a:lnTo>
                    <a:pt x="467772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0740" y="1803831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19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19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144383" y="2388175"/>
            <a:ext cx="997373" cy="196427"/>
            <a:chOff x="3108287" y="1791131"/>
            <a:chExt cx="748030" cy="147320"/>
          </a:xfrm>
        </p:grpSpPr>
        <p:sp>
          <p:nvSpPr>
            <p:cNvPr id="15" name="object 15"/>
            <p:cNvSpPr/>
            <p:nvPr/>
          </p:nvSpPr>
          <p:spPr>
            <a:xfrm>
              <a:off x="3108287" y="1864791"/>
              <a:ext cx="646430" cy="0"/>
            </a:xfrm>
            <a:custGeom>
              <a:avLst/>
              <a:gdLst/>
              <a:ahLst/>
              <a:cxnLst/>
              <a:rect l="l" t="t" r="r" b="b"/>
              <a:pathLst>
                <a:path w="646429">
                  <a:moveTo>
                    <a:pt x="0" y="0"/>
                  </a:moveTo>
                  <a:lnTo>
                    <a:pt x="0" y="0"/>
                  </a:lnTo>
                  <a:lnTo>
                    <a:pt x="633577" y="0"/>
                  </a:lnTo>
                  <a:lnTo>
                    <a:pt x="64627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41864" y="1803831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19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19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80066" y="1996219"/>
            <a:ext cx="5190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0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57819" y="1996219"/>
            <a:ext cx="6587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Dat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a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85120" y="3268640"/>
            <a:ext cx="1693333" cy="2430459"/>
            <a:chOff x="3888841" y="2451480"/>
            <a:chExt cx="1270000" cy="1822844"/>
          </a:xfrm>
        </p:grpSpPr>
        <p:sp>
          <p:nvSpPr>
            <p:cNvPr id="24" name="object 24"/>
            <p:cNvSpPr/>
            <p:nvPr/>
          </p:nvSpPr>
          <p:spPr>
            <a:xfrm>
              <a:off x="4507319" y="2451480"/>
              <a:ext cx="6350" cy="436245"/>
            </a:xfrm>
            <a:custGeom>
              <a:avLst/>
              <a:gdLst/>
              <a:ahLst/>
              <a:cxnLst/>
              <a:rect l="l" t="t" r="r" b="b"/>
              <a:pathLst>
                <a:path w="6350" h="436244">
                  <a:moveTo>
                    <a:pt x="0" y="0"/>
                  </a:moveTo>
                  <a:lnTo>
                    <a:pt x="5880" y="423316"/>
                  </a:lnTo>
                  <a:lnTo>
                    <a:pt x="6057" y="436016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452251" y="2873946"/>
              <a:ext cx="121920" cy="117213"/>
            </a:xfrm>
            <a:custGeom>
              <a:avLst/>
              <a:gdLst/>
              <a:ahLst/>
              <a:cxnLst/>
              <a:rect l="l" t="t" r="r" b="b"/>
              <a:pathLst>
                <a:path w="121920" h="102869">
                  <a:moveTo>
                    <a:pt x="0" y="1701"/>
                  </a:moveTo>
                  <a:lnTo>
                    <a:pt x="62369" y="102438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513199" y="2874797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711" y="-12700"/>
                  </a:moveTo>
                  <a:lnTo>
                    <a:pt x="711" y="114287"/>
                  </a:lnTo>
                </a:path>
              </a:pathLst>
            </a:custGeom>
            <a:ln w="26822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888841" y="3004324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978789" y="0"/>
                  </a:moveTo>
                  <a:lnTo>
                    <a:pt x="291211" y="0"/>
                  </a:lnTo>
                  <a:lnTo>
                    <a:pt x="233260" y="223"/>
                  </a:lnTo>
                  <a:lnTo>
                    <a:pt x="186526" y="1784"/>
                  </a:lnTo>
                  <a:lnTo>
                    <a:pt x="120294" y="14274"/>
                  </a:lnTo>
                  <a:lnTo>
                    <a:pt x="85462" y="31476"/>
                  </a:lnTo>
                  <a:lnTo>
                    <a:pt x="55530" y="55530"/>
                  </a:lnTo>
                  <a:lnTo>
                    <a:pt x="31476" y="85462"/>
                  </a:lnTo>
                  <a:lnTo>
                    <a:pt x="14274" y="120294"/>
                  </a:lnTo>
                  <a:lnTo>
                    <a:pt x="1784" y="186526"/>
                  </a:lnTo>
                  <a:lnTo>
                    <a:pt x="223" y="233260"/>
                  </a:lnTo>
                  <a:lnTo>
                    <a:pt x="0" y="291211"/>
                  </a:lnTo>
                  <a:lnTo>
                    <a:pt x="0" y="978787"/>
                  </a:lnTo>
                  <a:lnTo>
                    <a:pt x="223" y="1036737"/>
                  </a:lnTo>
                  <a:lnTo>
                    <a:pt x="1784" y="1083471"/>
                  </a:lnTo>
                  <a:lnTo>
                    <a:pt x="14274" y="1149701"/>
                  </a:lnTo>
                  <a:lnTo>
                    <a:pt x="31476" y="1184534"/>
                  </a:lnTo>
                  <a:lnTo>
                    <a:pt x="55530" y="1214467"/>
                  </a:lnTo>
                  <a:lnTo>
                    <a:pt x="85462" y="1238523"/>
                  </a:lnTo>
                  <a:lnTo>
                    <a:pt x="120294" y="1255726"/>
                  </a:lnTo>
                  <a:lnTo>
                    <a:pt x="186526" y="1268214"/>
                  </a:lnTo>
                  <a:lnTo>
                    <a:pt x="233260" y="1269775"/>
                  </a:lnTo>
                  <a:lnTo>
                    <a:pt x="291211" y="1269998"/>
                  </a:lnTo>
                  <a:lnTo>
                    <a:pt x="978789" y="1269998"/>
                  </a:lnTo>
                  <a:lnTo>
                    <a:pt x="1036739" y="1269775"/>
                  </a:lnTo>
                  <a:lnTo>
                    <a:pt x="1083473" y="1268214"/>
                  </a:lnTo>
                  <a:lnTo>
                    <a:pt x="1149705" y="1255726"/>
                  </a:lnTo>
                  <a:lnTo>
                    <a:pt x="1184537" y="1238523"/>
                  </a:lnTo>
                  <a:lnTo>
                    <a:pt x="1214469" y="1214467"/>
                  </a:lnTo>
                  <a:lnTo>
                    <a:pt x="1238523" y="1184534"/>
                  </a:lnTo>
                  <a:lnTo>
                    <a:pt x="1255725" y="1149701"/>
                  </a:lnTo>
                  <a:lnTo>
                    <a:pt x="1268215" y="1083471"/>
                  </a:lnTo>
                  <a:lnTo>
                    <a:pt x="1269776" y="1036737"/>
                  </a:lnTo>
                  <a:lnTo>
                    <a:pt x="1270000" y="978787"/>
                  </a:lnTo>
                  <a:lnTo>
                    <a:pt x="1270000" y="291211"/>
                  </a:lnTo>
                  <a:lnTo>
                    <a:pt x="1269776" y="233260"/>
                  </a:lnTo>
                  <a:lnTo>
                    <a:pt x="1268215" y="186526"/>
                  </a:lnTo>
                  <a:lnTo>
                    <a:pt x="1255725" y="120294"/>
                  </a:lnTo>
                  <a:lnTo>
                    <a:pt x="1238523" y="85462"/>
                  </a:lnTo>
                  <a:lnTo>
                    <a:pt x="1214469" y="55530"/>
                  </a:lnTo>
                  <a:lnTo>
                    <a:pt x="1184537" y="31476"/>
                  </a:lnTo>
                  <a:lnTo>
                    <a:pt x="1149705" y="14274"/>
                  </a:lnTo>
                  <a:lnTo>
                    <a:pt x="1083473" y="1784"/>
                  </a:lnTo>
                  <a:lnTo>
                    <a:pt x="1036739" y="223"/>
                  </a:lnTo>
                  <a:lnTo>
                    <a:pt x="978789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888841" y="3004324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1" y="0"/>
                  </a:moveTo>
                  <a:lnTo>
                    <a:pt x="978789" y="0"/>
                  </a:lnTo>
                  <a:lnTo>
                    <a:pt x="1036739" y="223"/>
                  </a:lnTo>
                  <a:lnTo>
                    <a:pt x="1083473" y="1784"/>
                  </a:lnTo>
                  <a:lnTo>
                    <a:pt x="1149705" y="14274"/>
                  </a:lnTo>
                  <a:lnTo>
                    <a:pt x="1184537" y="31478"/>
                  </a:lnTo>
                  <a:lnTo>
                    <a:pt x="1214469" y="55537"/>
                  </a:lnTo>
                  <a:lnTo>
                    <a:pt x="1238523" y="85472"/>
                  </a:lnTo>
                  <a:lnTo>
                    <a:pt x="1255725" y="120307"/>
                  </a:lnTo>
                  <a:lnTo>
                    <a:pt x="1268215" y="186528"/>
                  </a:lnTo>
                  <a:lnTo>
                    <a:pt x="1269776" y="233260"/>
                  </a:lnTo>
                  <a:lnTo>
                    <a:pt x="1270000" y="291211"/>
                  </a:lnTo>
                  <a:lnTo>
                    <a:pt x="1270000" y="978787"/>
                  </a:lnTo>
                  <a:lnTo>
                    <a:pt x="1269776" y="1036738"/>
                  </a:lnTo>
                  <a:lnTo>
                    <a:pt x="1268215" y="1083473"/>
                  </a:lnTo>
                  <a:lnTo>
                    <a:pt x="1255725" y="1149701"/>
                  </a:lnTo>
                  <a:lnTo>
                    <a:pt x="1238523" y="1184534"/>
                  </a:lnTo>
                  <a:lnTo>
                    <a:pt x="1214469" y="1214468"/>
                  </a:lnTo>
                  <a:lnTo>
                    <a:pt x="1184537" y="1238525"/>
                  </a:lnTo>
                  <a:lnTo>
                    <a:pt x="1149705" y="1255731"/>
                  </a:lnTo>
                  <a:lnTo>
                    <a:pt x="1083473" y="1268215"/>
                  </a:lnTo>
                  <a:lnTo>
                    <a:pt x="1036739" y="1269775"/>
                  </a:lnTo>
                  <a:lnTo>
                    <a:pt x="978789" y="1269998"/>
                  </a:lnTo>
                  <a:lnTo>
                    <a:pt x="291211" y="1269998"/>
                  </a:lnTo>
                  <a:lnTo>
                    <a:pt x="233260" y="1269775"/>
                  </a:lnTo>
                  <a:lnTo>
                    <a:pt x="186526" y="1268215"/>
                  </a:lnTo>
                  <a:lnTo>
                    <a:pt x="120294" y="1255731"/>
                  </a:lnTo>
                  <a:lnTo>
                    <a:pt x="85462" y="1238525"/>
                  </a:lnTo>
                  <a:lnTo>
                    <a:pt x="55530" y="1214468"/>
                  </a:lnTo>
                  <a:lnTo>
                    <a:pt x="31476" y="1184534"/>
                  </a:lnTo>
                  <a:lnTo>
                    <a:pt x="14274" y="1149701"/>
                  </a:lnTo>
                  <a:lnTo>
                    <a:pt x="1784" y="1083473"/>
                  </a:lnTo>
                  <a:lnTo>
                    <a:pt x="223" y="1036738"/>
                  </a:lnTo>
                  <a:lnTo>
                    <a:pt x="0" y="978787"/>
                  </a:lnTo>
                  <a:lnTo>
                    <a:pt x="0" y="291211"/>
                  </a:lnTo>
                  <a:lnTo>
                    <a:pt x="223" y="233260"/>
                  </a:lnTo>
                  <a:lnTo>
                    <a:pt x="1784" y="186528"/>
                  </a:lnTo>
                  <a:lnTo>
                    <a:pt x="14274" y="120307"/>
                  </a:lnTo>
                  <a:lnTo>
                    <a:pt x="31476" y="85472"/>
                  </a:lnTo>
                  <a:lnTo>
                    <a:pt x="55530" y="55537"/>
                  </a:lnTo>
                  <a:lnTo>
                    <a:pt x="85462" y="31478"/>
                  </a:lnTo>
                  <a:lnTo>
                    <a:pt x="120294" y="14274"/>
                  </a:lnTo>
                  <a:lnTo>
                    <a:pt x="186526" y="1784"/>
                  </a:lnTo>
                  <a:lnTo>
                    <a:pt x="233260" y="223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77987" y="3449595"/>
            <a:ext cx="421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7" dirty="0">
                <a:latin typeface="Times New Roman" panose="02020603050405020304" pitchFamily="18" charset="0"/>
                <a:cs typeface="Roboto Lt"/>
              </a:rPr>
              <a:t>No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77703" y="3467947"/>
            <a:ext cx="5190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0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1137" y="4474551"/>
            <a:ext cx="1362315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38849" marR="6773" indent="-122764">
              <a:lnSpc>
                <a:spcPts val="2800"/>
              </a:lnSpc>
              <a:spcBef>
                <a:spcPts val="292"/>
              </a:spcBef>
            </a:pPr>
            <a:r>
              <a:rPr sz="2400" spc="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ed </a:t>
            </a:r>
            <a:r>
              <a:rPr sz="2400" spc="-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before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57019" y="4461002"/>
            <a:ext cx="1151467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243834">
              <a:lnSpc>
                <a:spcPts val="2800"/>
              </a:lnSpc>
              <a:spcBef>
                <a:spcPts val="292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clea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77888" y="4022699"/>
            <a:ext cx="1693333" cy="1659467"/>
          </a:xfrm>
          <a:custGeom>
            <a:avLst/>
            <a:gdLst/>
            <a:ahLst/>
            <a:cxnLst/>
            <a:rect l="l" t="t" r="r" b="b"/>
            <a:pathLst>
              <a:path w="1270000" h="1244600">
                <a:moveTo>
                  <a:pt x="291211" y="0"/>
                </a:moveTo>
                <a:lnTo>
                  <a:pt x="978789" y="0"/>
                </a:lnTo>
                <a:lnTo>
                  <a:pt x="1036739" y="223"/>
                </a:lnTo>
                <a:lnTo>
                  <a:pt x="1083473" y="1784"/>
                </a:lnTo>
                <a:lnTo>
                  <a:pt x="1149705" y="14274"/>
                </a:lnTo>
                <a:lnTo>
                  <a:pt x="1184537" y="31478"/>
                </a:lnTo>
                <a:lnTo>
                  <a:pt x="1214470" y="55537"/>
                </a:lnTo>
                <a:lnTo>
                  <a:pt x="1238529" y="85472"/>
                </a:lnTo>
                <a:lnTo>
                  <a:pt x="1255737" y="120307"/>
                </a:lnTo>
                <a:lnTo>
                  <a:pt x="1268217" y="186528"/>
                </a:lnTo>
                <a:lnTo>
                  <a:pt x="1269777" y="233260"/>
                </a:lnTo>
                <a:lnTo>
                  <a:pt x="1270000" y="291211"/>
                </a:lnTo>
                <a:lnTo>
                  <a:pt x="1270000" y="953387"/>
                </a:lnTo>
                <a:lnTo>
                  <a:pt x="1269777" y="1011338"/>
                </a:lnTo>
                <a:lnTo>
                  <a:pt x="1268217" y="1058073"/>
                </a:lnTo>
                <a:lnTo>
                  <a:pt x="1255737" y="1124301"/>
                </a:lnTo>
                <a:lnTo>
                  <a:pt x="1238529" y="1159134"/>
                </a:lnTo>
                <a:lnTo>
                  <a:pt x="1214470" y="1189068"/>
                </a:lnTo>
                <a:lnTo>
                  <a:pt x="1184537" y="1213125"/>
                </a:lnTo>
                <a:lnTo>
                  <a:pt x="1149705" y="1230331"/>
                </a:lnTo>
                <a:lnTo>
                  <a:pt x="1083473" y="1242815"/>
                </a:lnTo>
                <a:lnTo>
                  <a:pt x="1036739" y="1244375"/>
                </a:lnTo>
                <a:lnTo>
                  <a:pt x="978789" y="1244598"/>
                </a:lnTo>
                <a:lnTo>
                  <a:pt x="291211" y="1244598"/>
                </a:lnTo>
                <a:lnTo>
                  <a:pt x="233265" y="1244375"/>
                </a:lnTo>
                <a:lnTo>
                  <a:pt x="186532" y="1242815"/>
                </a:lnTo>
                <a:lnTo>
                  <a:pt x="120307" y="1230331"/>
                </a:lnTo>
                <a:lnTo>
                  <a:pt x="85472" y="1213125"/>
                </a:lnTo>
                <a:lnTo>
                  <a:pt x="55537" y="1189068"/>
                </a:lnTo>
                <a:lnTo>
                  <a:pt x="31478" y="1159134"/>
                </a:lnTo>
                <a:lnTo>
                  <a:pt x="14274" y="1124301"/>
                </a:lnTo>
                <a:lnTo>
                  <a:pt x="1784" y="1058073"/>
                </a:lnTo>
                <a:lnTo>
                  <a:pt x="223" y="1011338"/>
                </a:lnTo>
                <a:lnTo>
                  <a:pt x="0" y="953387"/>
                </a:lnTo>
                <a:lnTo>
                  <a:pt x="0" y="291211"/>
                </a:lnTo>
                <a:lnTo>
                  <a:pt x="223" y="233260"/>
                </a:lnTo>
                <a:lnTo>
                  <a:pt x="1784" y="186528"/>
                </a:lnTo>
                <a:lnTo>
                  <a:pt x="14274" y="120307"/>
                </a:lnTo>
                <a:lnTo>
                  <a:pt x="31478" y="85472"/>
                </a:lnTo>
                <a:lnTo>
                  <a:pt x="55537" y="55537"/>
                </a:lnTo>
                <a:lnTo>
                  <a:pt x="85472" y="31478"/>
                </a:lnTo>
                <a:lnTo>
                  <a:pt x="120307" y="14274"/>
                </a:lnTo>
                <a:lnTo>
                  <a:pt x="186532" y="1784"/>
                </a:lnTo>
                <a:lnTo>
                  <a:pt x="233265" y="223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2665154" y="4457107"/>
            <a:ext cx="1435084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365751" marR="6773" indent="-349665">
              <a:lnSpc>
                <a:spcPts val="2800"/>
              </a:lnSpc>
              <a:spcBef>
                <a:spcPts val="292"/>
              </a:spcBef>
            </a:pP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Will</a:t>
            </a:r>
            <a:r>
              <a:rPr sz="2400" spc="-1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cover </a:t>
            </a:r>
            <a:r>
              <a:rPr sz="2400" spc="-56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later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973861" y="1720834"/>
            <a:ext cx="2401510" cy="3978265"/>
            <a:chOff x="5220036" y="1260171"/>
            <a:chExt cx="1801133" cy="2983699"/>
          </a:xfrm>
        </p:grpSpPr>
        <p:sp>
          <p:nvSpPr>
            <p:cNvPr id="36" name="object 36"/>
            <p:cNvSpPr/>
            <p:nvPr/>
          </p:nvSpPr>
          <p:spPr>
            <a:xfrm>
              <a:off x="5733732" y="1260171"/>
              <a:ext cx="1256030" cy="1148715"/>
            </a:xfrm>
            <a:custGeom>
              <a:avLst/>
              <a:gdLst/>
              <a:ahLst/>
              <a:cxnLst/>
              <a:rect l="l" t="t" r="r" b="b"/>
              <a:pathLst>
                <a:path w="1256029" h="1148714">
                  <a:moveTo>
                    <a:pt x="1255488" y="0"/>
                  </a:moveTo>
                  <a:lnTo>
                    <a:pt x="0" y="0"/>
                  </a:lnTo>
                  <a:lnTo>
                    <a:pt x="0" y="1148358"/>
                  </a:lnTo>
                  <a:lnTo>
                    <a:pt x="1255488" y="1148358"/>
                  </a:lnTo>
                  <a:lnTo>
                    <a:pt x="1255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220036" y="1843313"/>
              <a:ext cx="477520" cy="8255"/>
            </a:xfrm>
            <a:custGeom>
              <a:avLst/>
              <a:gdLst/>
              <a:ahLst/>
              <a:cxnLst/>
              <a:rect l="l" t="t" r="r" b="b"/>
              <a:pathLst>
                <a:path w="477520" h="8255">
                  <a:moveTo>
                    <a:pt x="0" y="7810"/>
                  </a:moveTo>
                  <a:lnTo>
                    <a:pt x="464781" y="215"/>
                  </a:lnTo>
                  <a:lnTo>
                    <a:pt x="477481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603214" y="1785772"/>
              <a:ext cx="102870" cy="121920"/>
            </a:xfrm>
            <a:custGeom>
              <a:avLst/>
              <a:gdLst/>
              <a:ahLst/>
              <a:cxnLst/>
              <a:rect l="l" t="t" r="r" b="b"/>
              <a:pathLst>
                <a:path w="102870" h="121919">
                  <a:moveTo>
                    <a:pt x="1993" y="121907"/>
                  </a:moveTo>
                  <a:lnTo>
                    <a:pt x="102577" y="5929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369634" y="2421026"/>
              <a:ext cx="6350" cy="436245"/>
            </a:xfrm>
            <a:custGeom>
              <a:avLst/>
              <a:gdLst/>
              <a:ahLst/>
              <a:cxnLst/>
              <a:rect l="l" t="t" r="r" b="b"/>
              <a:pathLst>
                <a:path w="6350" h="436244">
                  <a:moveTo>
                    <a:pt x="0" y="0"/>
                  </a:moveTo>
                  <a:lnTo>
                    <a:pt x="5892" y="423316"/>
                  </a:lnTo>
                  <a:lnTo>
                    <a:pt x="6070" y="436016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314579" y="2843491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69">
                  <a:moveTo>
                    <a:pt x="0" y="1701"/>
                  </a:moveTo>
                  <a:lnTo>
                    <a:pt x="62357" y="102438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75527" y="2844342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704" y="-12700"/>
                  </a:moveTo>
                  <a:lnTo>
                    <a:pt x="704" y="114287"/>
                  </a:lnTo>
                </a:path>
              </a:pathLst>
            </a:custGeom>
            <a:ln w="26809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751169" y="297387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978789" y="0"/>
                  </a:moveTo>
                  <a:lnTo>
                    <a:pt x="291211" y="0"/>
                  </a:lnTo>
                  <a:lnTo>
                    <a:pt x="233260" y="223"/>
                  </a:lnTo>
                  <a:lnTo>
                    <a:pt x="186526" y="1784"/>
                  </a:lnTo>
                  <a:lnTo>
                    <a:pt x="120294" y="14274"/>
                  </a:lnTo>
                  <a:lnTo>
                    <a:pt x="85462" y="31476"/>
                  </a:lnTo>
                  <a:lnTo>
                    <a:pt x="55529" y="55532"/>
                  </a:lnTo>
                  <a:lnTo>
                    <a:pt x="31470" y="85467"/>
                  </a:lnTo>
                  <a:lnTo>
                    <a:pt x="14262" y="120307"/>
                  </a:lnTo>
                  <a:lnTo>
                    <a:pt x="1782" y="186528"/>
                  </a:lnTo>
                  <a:lnTo>
                    <a:pt x="222" y="233260"/>
                  </a:lnTo>
                  <a:lnTo>
                    <a:pt x="0" y="291211"/>
                  </a:lnTo>
                  <a:lnTo>
                    <a:pt x="0" y="978791"/>
                  </a:lnTo>
                  <a:lnTo>
                    <a:pt x="222" y="1036739"/>
                  </a:lnTo>
                  <a:lnTo>
                    <a:pt x="1782" y="1083472"/>
                  </a:lnTo>
                  <a:lnTo>
                    <a:pt x="14262" y="1149700"/>
                  </a:lnTo>
                  <a:lnTo>
                    <a:pt x="31470" y="1184534"/>
                  </a:lnTo>
                  <a:lnTo>
                    <a:pt x="55529" y="1214468"/>
                  </a:lnTo>
                  <a:lnTo>
                    <a:pt x="85462" y="1238525"/>
                  </a:lnTo>
                  <a:lnTo>
                    <a:pt x="120294" y="1255731"/>
                  </a:lnTo>
                  <a:lnTo>
                    <a:pt x="186526" y="1268215"/>
                  </a:lnTo>
                  <a:lnTo>
                    <a:pt x="233260" y="1269775"/>
                  </a:lnTo>
                  <a:lnTo>
                    <a:pt x="291211" y="1269998"/>
                  </a:lnTo>
                  <a:lnTo>
                    <a:pt x="978789" y="1269998"/>
                  </a:lnTo>
                  <a:lnTo>
                    <a:pt x="1036734" y="1269775"/>
                  </a:lnTo>
                  <a:lnTo>
                    <a:pt x="1083467" y="1268215"/>
                  </a:lnTo>
                  <a:lnTo>
                    <a:pt x="1149692" y="1255731"/>
                  </a:lnTo>
                  <a:lnTo>
                    <a:pt x="1184527" y="1238525"/>
                  </a:lnTo>
                  <a:lnTo>
                    <a:pt x="1214462" y="1214468"/>
                  </a:lnTo>
                  <a:lnTo>
                    <a:pt x="1238521" y="1184534"/>
                  </a:lnTo>
                  <a:lnTo>
                    <a:pt x="1255725" y="1149700"/>
                  </a:lnTo>
                  <a:lnTo>
                    <a:pt x="1268215" y="1083472"/>
                  </a:lnTo>
                  <a:lnTo>
                    <a:pt x="1269776" y="1036739"/>
                  </a:lnTo>
                  <a:lnTo>
                    <a:pt x="1270000" y="978791"/>
                  </a:lnTo>
                  <a:lnTo>
                    <a:pt x="1270000" y="291211"/>
                  </a:lnTo>
                  <a:lnTo>
                    <a:pt x="1269776" y="233260"/>
                  </a:lnTo>
                  <a:lnTo>
                    <a:pt x="1268215" y="186528"/>
                  </a:lnTo>
                  <a:lnTo>
                    <a:pt x="1255725" y="120307"/>
                  </a:lnTo>
                  <a:lnTo>
                    <a:pt x="1238521" y="85467"/>
                  </a:lnTo>
                  <a:lnTo>
                    <a:pt x="1214462" y="55532"/>
                  </a:lnTo>
                  <a:lnTo>
                    <a:pt x="1184527" y="31476"/>
                  </a:lnTo>
                  <a:lnTo>
                    <a:pt x="1149692" y="14274"/>
                  </a:lnTo>
                  <a:lnTo>
                    <a:pt x="1083467" y="1784"/>
                  </a:lnTo>
                  <a:lnTo>
                    <a:pt x="1036734" y="223"/>
                  </a:lnTo>
                  <a:lnTo>
                    <a:pt x="978789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751169" y="297387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1" y="0"/>
                  </a:moveTo>
                  <a:lnTo>
                    <a:pt x="978789" y="0"/>
                  </a:lnTo>
                  <a:lnTo>
                    <a:pt x="1036734" y="223"/>
                  </a:lnTo>
                  <a:lnTo>
                    <a:pt x="1083467" y="1784"/>
                  </a:lnTo>
                  <a:lnTo>
                    <a:pt x="1149692" y="14274"/>
                  </a:lnTo>
                  <a:lnTo>
                    <a:pt x="1184527" y="31476"/>
                  </a:lnTo>
                  <a:lnTo>
                    <a:pt x="1214462" y="55532"/>
                  </a:lnTo>
                  <a:lnTo>
                    <a:pt x="1238521" y="85467"/>
                  </a:lnTo>
                  <a:lnTo>
                    <a:pt x="1255725" y="120307"/>
                  </a:lnTo>
                  <a:lnTo>
                    <a:pt x="1268215" y="186528"/>
                  </a:lnTo>
                  <a:lnTo>
                    <a:pt x="1269776" y="233260"/>
                  </a:lnTo>
                  <a:lnTo>
                    <a:pt x="1270000" y="291211"/>
                  </a:lnTo>
                  <a:lnTo>
                    <a:pt x="1270000" y="978791"/>
                  </a:lnTo>
                  <a:lnTo>
                    <a:pt x="1269776" y="1036739"/>
                  </a:lnTo>
                  <a:lnTo>
                    <a:pt x="1268215" y="1083472"/>
                  </a:lnTo>
                  <a:lnTo>
                    <a:pt x="1255725" y="1149700"/>
                  </a:lnTo>
                  <a:lnTo>
                    <a:pt x="1238521" y="1184534"/>
                  </a:lnTo>
                  <a:lnTo>
                    <a:pt x="1214462" y="1214467"/>
                  </a:lnTo>
                  <a:lnTo>
                    <a:pt x="1184527" y="1238525"/>
                  </a:lnTo>
                  <a:lnTo>
                    <a:pt x="1149692" y="1255731"/>
                  </a:lnTo>
                  <a:lnTo>
                    <a:pt x="1083467" y="1268215"/>
                  </a:lnTo>
                  <a:lnTo>
                    <a:pt x="1036734" y="1269775"/>
                  </a:lnTo>
                  <a:lnTo>
                    <a:pt x="978789" y="1269998"/>
                  </a:lnTo>
                  <a:lnTo>
                    <a:pt x="291211" y="1269998"/>
                  </a:lnTo>
                  <a:lnTo>
                    <a:pt x="233260" y="1269775"/>
                  </a:lnTo>
                  <a:lnTo>
                    <a:pt x="186526" y="1268215"/>
                  </a:lnTo>
                  <a:lnTo>
                    <a:pt x="120294" y="1255731"/>
                  </a:lnTo>
                  <a:lnTo>
                    <a:pt x="85462" y="1238525"/>
                  </a:lnTo>
                  <a:lnTo>
                    <a:pt x="55529" y="1214467"/>
                  </a:lnTo>
                  <a:lnTo>
                    <a:pt x="31470" y="1184534"/>
                  </a:lnTo>
                  <a:lnTo>
                    <a:pt x="14262" y="1149700"/>
                  </a:lnTo>
                  <a:lnTo>
                    <a:pt x="1782" y="1083472"/>
                  </a:lnTo>
                  <a:lnTo>
                    <a:pt x="222" y="1036739"/>
                  </a:lnTo>
                  <a:lnTo>
                    <a:pt x="0" y="978791"/>
                  </a:lnTo>
                  <a:lnTo>
                    <a:pt x="0" y="291211"/>
                  </a:lnTo>
                  <a:lnTo>
                    <a:pt x="222" y="233260"/>
                  </a:lnTo>
                  <a:lnTo>
                    <a:pt x="1782" y="186528"/>
                  </a:lnTo>
                  <a:lnTo>
                    <a:pt x="14262" y="120307"/>
                  </a:lnTo>
                  <a:lnTo>
                    <a:pt x="31470" y="85467"/>
                  </a:lnTo>
                  <a:lnTo>
                    <a:pt x="55529" y="55532"/>
                  </a:lnTo>
                  <a:lnTo>
                    <a:pt x="85462" y="31476"/>
                  </a:lnTo>
                  <a:lnTo>
                    <a:pt x="120294" y="14274"/>
                  </a:lnTo>
                  <a:lnTo>
                    <a:pt x="186526" y="1784"/>
                  </a:lnTo>
                  <a:lnTo>
                    <a:pt x="233260" y="223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744814" y="3427340"/>
            <a:ext cx="5190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0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05189" y="4309527"/>
            <a:ext cx="2219404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6773" algn="ctr">
              <a:lnSpc>
                <a:spcPts val="2800"/>
              </a:lnSpc>
              <a:spcBef>
                <a:spcPts val="292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2400" spc="-5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nsformation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065394" y="3268640"/>
            <a:ext cx="1759375" cy="2406786"/>
            <a:chOff x="7549045" y="2451480"/>
            <a:chExt cx="1319531" cy="1805090"/>
          </a:xfrm>
        </p:grpSpPr>
        <p:sp>
          <p:nvSpPr>
            <p:cNvPr id="51" name="object 51"/>
            <p:cNvSpPr/>
            <p:nvPr/>
          </p:nvSpPr>
          <p:spPr>
            <a:xfrm flipH="1">
              <a:off x="8172552" y="2451480"/>
              <a:ext cx="34289" cy="418491"/>
            </a:xfrm>
            <a:custGeom>
              <a:avLst/>
              <a:gdLst/>
              <a:ahLst/>
              <a:cxnLst/>
              <a:rect l="l" t="t" r="r" b="b"/>
              <a:pathLst>
                <a:path h="436244">
                  <a:moveTo>
                    <a:pt x="0" y="0"/>
                  </a:moveTo>
                  <a:lnTo>
                    <a:pt x="0" y="43600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8147774" y="2857029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0" y="0"/>
                  </a:moveTo>
                  <a:lnTo>
                    <a:pt x="60960" y="101600"/>
                  </a:lnTo>
                  <a:lnTo>
                    <a:pt x="121920" y="0"/>
                  </a:lnTo>
                </a:path>
                <a:path w="121920" h="101600">
                  <a:moveTo>
                    <a:pt x="60960" y="0"/>
                  </a:moveTo>
                  <a:lnTo>
                    <a:pt x="60960" y="10160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549046" y="2986569"/>
              <a:ext cx="1319530" cy="1270000"/>
            </a:xfrm>
            <a:custGeom>
              <a:avLst/>
              <a:gdLst/>
              <a:ahLst/>
              <a:cxnLst/>
              <a:rect l="l" t="t" r="r" b="b"/>
              <a:pathLst>
                <a:path w="1319529" h="1270000">
                  <a:moveTo>
                    <a:pt x="1028166" y="0"/>
                  </a:moveTo>
                  <a:lnTo>
                    <a:pt x="291211" y="0"/>
                  </a:lnTo>
                  <a:lnTo>
                    <a:pt x="233260" y="223"/>
                  </a:lnTo>
                  <a:lnTo>
                    <a:pt x="186528" y="1784"/>
                  </a:lnTo>
                  <a:lnTo>
                    <a:pt x="120307" y="14274"/>
                  </a:lnTo>
                  <a:lnTo>
                    <a:pt x="85472" y="31476"/>
                  </a:lnTo>
                  <a:lnTo>
                    <a:pt x="55537" y="55532"/>
                  </a:lnTo>
                  <a:lnTo>
                    <a:pt x="31478" y="85467"/>
                  </a:lnTo>
                  <a:lnTo>
                    <a:pt x="14274" y="120307"/>
                  </a:lnTo>
                  <a:lnTo>
                    <a:pt x="1784" y="186528"/>
                  </a:lnTo>
                  <a:lnTo>
                    <a:pt x="223" y="233260"/>
                  </a:lnTo>
                  <a:lnTo>
                    <a:pt x="0" y="291211"/>
                  </a:lnTo>
                  <a:lnTo>
                    <a:pt x="0" y="978791"/>
                  </a:lnTo>
                  <a:lnTo>
                    <a:pt x="223" y="1036739"/>
                  </a:lnTo>
                  <a:lnTo>
                    <a:pt x="1784" y="1083472"/>
                  </a:lnTo>
                  <a:lnTo>
                    <a:pt x="14274" y="1149700"/>
                  </a:lnTo>
                  <a:lnTo>
                    <a:pt x="31478" y="1184534"/>
                  </a:lnTo>
                  <a:lnTo>
                    <a:pt x="55537" y="1214468"/>
                  </a:lnTo>
                  <a:lnTo>
                    <a:pt x="85472" y="1238525"/>
                  </a:lnTo>
                  <a:lnTo>
                    <a:pt x="120307" y="1255731"/>
                  </a:lnTo>
                  <a:lnTo>
                    <a:pt x="186528" y="1268215"/>
                  </a:lnTo>
                  <a:lnTo>
                    <a:pt x="233260" y="1269775"/>
                  </a:lnTo>
                  <a:lnTo>
                    <a:pt x="291211" y="1269998"/>
                  </a:lnTo>
                  <a:lnTo>
                    <a:pt x="1028166" y="1269998"/>
                  </a:lnTo>
                  <a:lnTo>
                    <a:pt x="1086119" y="1269775"/>
                  </a:lnTo>
                  <a:lnTo>
                    <a:pt x="1132855" y="1268215"/>
                  </a:lnTo>
                  <a:lnTo>
                    <a:pt x="1199083" y="1255731"/>
                  </a:lnTo>
                  <a:lnTo>
                    <a:pt x="1233917" y="1238525"/>
                  </a:lnTo>
                  <a:lnTo>
                    <a:pt x="1263853" y="1214468"/>
                  </a:lnTo>
                  <a:lnTo>
                    <a:pt x="1287912" y="1184534"/>
                  </a:lnTo>
                  <a:lnTo>
                    <a:pt x="1305115" y="1149700"/>
                  </a:lnTo>
                  <a:lnTo>
                    <a:pt x="1317605" y="1083472"/>
                  </a:lnTo>
                  <a:lnTo>
                    <a:pt x="1319167" y="1036739"/>
                  </a:lnTo>
                  <a:lnTo>
                    <a:pt x="1319390" y="978791"/>
                  </a:lnTo>
                  <a:lnTo>
                    <a:pt x="1319390" y="291211"/>
                  </a:lnTo>
                  <a:lnTo>
                    <a:pt x="1319167" y="233260"/>
                  </a:lnTo>
                  <a:lnTo>
                    <a:pt x="1317605" y="186528"/>
                  </a:lnTo>
                  <a:lnTo>
                    <a:pt x="1305115" y="120307"/>
                  </a:lnTo>
                  <a:lnTo>
                    <a:pt x="1287912" y="85467"/>
                  </a:lnTo>
                  <a:lnTo>
                    <a:pt x="1263853" y="55532"/>
                  </a:lnTo>
                  <a:lnTo>
                    <a:pt x="1233917" y="31476"/>
                  </a:lnTo>
                  <a:lnTo>
                    <a:pt x="1199083" y="14274"/>
                  </a:lnTo>
                  <a:lnTo>
                    <a:pt x="1132855" y="1784"/>
                  </a:lnTo>
                  <a:lnTo>
                    <a:pt x="1086119" y="223"/>
                  </a:lnTo>
                  <a:lnTo>
                    <a:pt x="1028166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549045" y="2986570"/>
              <a:ext cx="1319530" cy="1270000"/>
            </a:xfrm>
            <a:custGeom>
              <a:avLst/>
              <a:gdLst/>
              <a:ahLst/>
              <a:cxnLst/>
              <a:rect l="l" t="t" r="r" b="b"/>
              <a:pathLst>
                <a:path w="1319529" h="1270000">
                  <a:moveTo>
                    <a:pt x="291211" y="0"/>
                  </a:moveTo>
                  <a:lnTo>
                    <a:pt x="1028166" y="0"/>
                  </a:lnTo>
                  <a:lnTo>
                    <a:pt x="1086119" y="223"/>
                  </a:lnTo>
                  <a:lnTo>
                    <a:pt x="1132855" y="1784"/>
                  </a:lnTo>
                  <a:lnTo>
                    <a:pt x="1199083" y="14274"/>
                  </a:lnTo>
                  <a:lnTo>
                    <a:pt x="1233917" y="31476"/>
                  </a:lnTo>
                  <a:lnTo>
                    <a:pt x="1263853" y="55532"/>
                  </a:lnTo>
                  <a:lnTo>
                    <a:pt x="1287912" y="85467"/>
                  </a:lnTo>
                  <a:lnTo>
                    <a:pt x="1305115" y="120307"/>
                  </a:lnTo>
                  <a:lnTo>
                    <a:pt x="1317605" y="186528"/>
                  </a:lnTo>
                  <a:lnTo>
                    <a:pt x="1319167" y="233260"/>
                  </a:lnTo>
                  <a:lnTo>
                    <a:pt x="1319390" y="291211"/>
                  </a:lnTo>
                  <a:lnTo>
                    <a:pt x="1319390" y="978791"/>
                  </a:lnTo>
                  <a:lnTo>
                    <a:pt x="1319167" y="1036739"/>
                  </a:lnTo>
                  <a:lnTo>
                    <a:pt x="1317605" y="1083472"/>
                  </a:lnTo>
                  <a:lnTo>
                    <a:pt x="1305115" y="1149700"/>
                  </a:lnTo>
                  <a:lnTo>
                    <a:pt x="1287912" y="1184534"/>
                  </a:lnTo>
                  <a:lnTo>
                    <a:pt x="1263853" y="1214467"/>
                  </a:lnTo>
                  <a:lnTo>
                    <a:pt x="1233917" y="1238525"/>
                  </a:lnTo>
                  <a:lnTo>
                    <a:pt x="1199083" y="1255731"/>
                  </a:lnTo>
                  <a:lnTo>
                    <a:pt x="1132855" y="1268215"/>
                  </a:lnTo>
                  <a:lnTo>
                    <a:pt x="1086119" y="1269775"/>
                  </a:lnTo>
                  <a:lnTo>
                    <a:pt x="1028166" y="1269998"/>
                  </a:lnTo>
                  <a:lnTo>
                    <a:pt x="291211" y="1269998"/>
                  </a:lnTo>
                  <a:lnTo>
                    <a:pt x="233260" y="1269775"/>
                  </a:lnTo>
                  <a:lnTo>
                    <a:pt x="186528" y="1268215"/>
                  </a:lnTo>
                  <a:lnTo>
                    <a:pt x="120307" y="1255731"/>
                  </a:lnTo>
                  <a:lnTo>
                    <a:pt x="85472" y="1238525"/>
                  </a:lnTo>
                  <a:lnTo>
                    <a:pt x="55537" y="1214467"/>
                  </a:lnTo>
                  <a:lnTo>
                    <a:pt x="31478" y="1184534"/>
                  </a:lnTo>
                  <a:lnTo>
                    <a:pt x="14274" y="1149700"/>
                  </a:lnTo>
                  <a:lnTo>
                    <a:pt x="1784" y="1083472"/>
                  </a:lnTo>
                  <a:lnTo>
                    <a:pt x="223" y="1036739"/>
                  </a:lnTo>
                  <a:lnTo>
                    <a:pt x="0" y="978791"/>
                  </a:lnTo>
                  <a:lnTo>
                    <a:pt x="0" y="291211"/>
                  </a:lnTo>
                  <a:lnTo>
                    <a:pt x="223" y="233260"/>
                  </a:lnTo>
                  <a:lnTo>
                    <a:pt x="1784" y="186528"/>
                  </a:lnTo>
                  <a:lnTo>
                    <a:pt x="14274" y="120307"/>
                  </a:lnTo>
                  <a:lnTo>
                    <a:pt x="31478" y="85467"/>
                  </a:lnTo>
                  <a:lnTo>
                    <a:pt x="55537" y="55532"/>
                  </a:lnTo>
                  <a:lnTo>
                    <a:pt x="85472" y="31476"/>
                  </a:lnTo>
                  <a:lnTo>
                    <a:pt x="120307" y="14274"/>
                  </a:lnTo>
                  <a:lnTo>
                    <a:pt x="186528" y="1784"/>
                  </a:lnTo>
                  <a:lnTo>
                    <a:pt x="233260" y="223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280709" y="4372057"/>
            <a:ext cx="1761081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267540">
              <a:lnSpc>
                <a:spcPts val="2800"/>
              </a:lnSpc>
              <a:spcBef>
                <a:spcPts val="292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Feature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en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eer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020323" y="1996219"/>
            <a:ext cx="421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7" dirty="0">
                <a:latin typeface="Times New Roman" panose="02020603050405020304" pitchFamily="18" charset="0"/>
                <a:cs typeface="Roboto Lt"/>
              </a:rPr>
              <a:t>No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619084" y="3251708"/>
            <a:ext cx="1295400" cy="837353"/>
            <a:chOff x="1214313" y="2438780"/>
            <a:chExt cx="971550" cy="628015"/>
          </a:xfrm>
        </p:grpSpPr>
        <p:sp>
          <p:nvSpPr>
            <p:cNvPr id="59" name="object 59"/>
            <p:cNvSpPr/>
            <p:nvPr/>
          </p:nvSpPr>
          <p:spPr>
            <a:xfrm>
              <a:off x="1291209" y="2451480"/>
              <a:ext cx="564515" cy="541020"/>
            </a:xfrm>
            <a:custGeom>
              <a:avLst/>
              <a:gdLst/>
              <a:ahLst/>
              <a:cxnLst/>
              <a:rect l="l" t="t" r="r" b="b"/>
              <a:pathLst>
                <a:path w="564514" h="541019">
                  <a:moveTo>
                    <a:pt x="564311" y="0"/>
                  </a:moveTo>
                  <a:lnTo>
                    <a:pt x="9182" y="531723"/>
                  </a:lnTo>
                  <a:lnTo>
                    <a:pt x="0" y="540512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27013" y="2939186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69" h="114300">
                  <a:moveTo>
                    <a:pt x="31205" y="0"/>
                  </a:moveTo>
                  <a:lnTo>
                    <a:pt x="0" y="114300"/>
                  </a:lnTo>
                  <a:lnTo>
                    <a:pt x="115542" y="88049"/>
                  </a:lnTo>
                </a:path>
                <a:path w="115569" h="114300">
                  <a:moveTo>
                    <a:pt x="73378" y="44018"/>
                  </a:moveTo>
                  <a:lnTo>
                    <a:pt x="0" y="11430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542630" y="2572943"/>
              <a:ext cx="643255" cy="358140"/>
            </a:xfrm>
            <a:custGeom>
              <a:avLst/>
              <a:gdLst/>
              <a:ahLst/>
              <a:cxnLst/>
              <a:rect l="l" t="t" r="r" b="b"/>
              <a:pathLst>
                <a:path w="643255" h="358139">
                  <a:moveTo>
                    <a:pt x="643046" y="0"/>
                  </a:moveTo>
                  <a:lnTo>
                    <a:pt x="0" y="0"/>
                  </a:lnTo>
                  <a:lnTo>
                    <a:pt x="0" y="358140"/>
                  </a:lnTo>
                  <a:lnTo>
                    <a:pt x="643046" y="358140"/>
                  </a:lnTo>
                  <a:lnTo>
                    <a:pt x="6430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100867" y="3451013"/>
            <a:ext cx="2228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380879" algn="l"/>
              </a:tabLst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Label</a:t>
            </a:r>
            <a:r>
              <a:rPr sz="2400" spc="-20" dirty="0">
                <a:latin typeface="Times New Roman"/>
                <a:cs typeface="Times New Roman"/>
              </a:rPr>
              <a:t>	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Mode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l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161250" y="3427344"/>
            <a:ext cx="5190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0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aphicFrame>
        <p:nvGraphicFramePr>
          <p:cNvPr id="68" name="object 56">
            <a:extLst>
              <a:ext uri="{FF2B5EF4-FFF2-40B4-BE49-F238E27FC236}">
                <a16:creationId xmlns:a16="http://schemas.microsoft.com/office/drawing/2014/main" id="{421BF315-2448-0039-BA8C-7980F6634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49453"/>
              </p:ext>
            </p:extLst>
          </p:nvPr>
        </p:nvGraphicFramePr>
        <p:xfrm>
          <a:off x="7662023" y="1738559"/>
          <a:ext cx="4535591" cy="1531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5037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  <a:p>
                      <a:pPr marR="238760" algn="r">
                        <a:lnSpc>
                          <a:spcPts val="2130"/>
                        </a:lnSpc>
                        <a:tabLst>
                          <a:tab pos="246379" algn="l"/>
                        </a:tabLst>
                      </a:pPr>
                      <a:r>
                        <a:rPr sz="3600" u="heavy" baseline="7716" dirty="0">
                          <a:uFill>
                            <a:solidFill>
                              <a:srgbClr val="FCB64C"/>
                            </a:solidFill>
                          </a:u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sz="3600" u="heavy" spc="104" baseline="7716" dirty="0">
                          <a:uFill>
                            <a:solidFill>
                              <a:srgbClr val="FCB64C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6773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2400" spc="5" dirty="0">
                          <a:latin typeface="Times New Roman" panose="02020603050405020304" pitchFamily="18" charset="0"/>
                          <a:cs typeface="Roboto Lt"/>
                        </a:rPr>
                        <a:t>No</a:t>
                      </a:r>
                      <a:endParaRPr sz="2400" dirty="0"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254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B w="6350">
                      <a:solidFill>
                        <a:srgbClr val="EEEEE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3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6350">
                      <a:solidFill>
                        <a:srgbClr val="EEEEE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B w="6350">
                      <a:solidFill>
                        <a:srgbClr val="EEEEE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70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6350">
                      <a:solidFill>
                        <a:srgbClr val="EEEEE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28575">
                      <a:solidFill>
                        <a:srgbClr val="FCB64C"/>
                      </a:solidFill>
                      <a:prstDash val="solid"/>
                    </a:lnL>
                    <a:lnR w="28575">
                      <a:solidFill>
                        <a:srgbClr val="FCB64C"/>
                      </a:solidFill>
                      <a:prstDash val="solid"/>
                    </a:lnR>
                    <a:lnT w="28575">
                      <a:solidFill>
                        <a:srgbClr val="FCB64C"/>
                      </a:solidFill>
                      <a:prstDash val="solid"/>
                    </a:lnT>
                    <a:lnB w="28575">
                      <a:solidFill>
                        <a:srgbClr val="FCB64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CB64C"/>
                      </a:solidFill>
                      <a:prstDash val="solid"/>
                    </a:lnL>
                    <a:lnT w="6350">
                      <a:solidFill>
                        <a:srgbClr val="EEEEE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文本框 69">
            <a:extLst>
              <a:ext uri="{FF2B5EF4-FFF2-40B4-BE49-F238E27FC236}">
                <a16:creationId xmlns:a16="http://schemas.microsoft.com/office/drawing/2014/main" id="{252CFD9A-AB7E-BFBB-7436-2B8AF3B790E5}"/>
              </a:ext>
            </a:extLst>
          </p:cNvPr>
          <p:cNvSpPr txBox="1"/>
          <p:nvPr/>
        </p:nvSpPr>
        <p:spPr>
          <a:xfrm>
            <a:off x="7773186" y="1697858"/>
            <a:ext cx="1460833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773">
              <a:lnSpc>
                <a:spcPts val="2800"/>
              </a:lnSpc>
              <a:spcBef>
                <a:spcPts val="292"/>
              </a:spcBef>
            </a:pPr>
            <a:r>
              <a:rPr lang="en-US" altLang="zh-CN" sz="2400" spc="-13" dirty="0">
                <a:solidFill>
                  <a:srgbClr val="181818"/>
                </a:solidFill>
                <a:latin typeface="Times New Roman" panose="02020603050405020304" pitchFamily="18" charset="0"/>
              </a:rPr>
              <a:t>Not in a model  preferred  format?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A324589-394D-73AD-81B7-4DD98D88CCD2}"/>
              </a:ext>
            </a:extLst>
          </p:cNvPr>
          <p:cNvSpPr txBox="1"/>
          <p:nvPr/>
        </p:nvSpPr>
        <p:spPr>
          <a:xfrm>
            <a:off x="10339583" y="2131133"/>
            <a:ext cx="1373358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 marR="6773" indent="267540">
              <a:lnSpc>
                <a:spcPts val="2800"/>
              </a:lnSpc>
              <a:spcBef>
                <a:spcPts val="292"/>
              </a:spcBef>
            </a:pPr>
            <a:r>
              <a:rPr lang="en-US" altLang="zh-CN" sz="2400" spc="-13" dirty="0">
                <a:solidFill>
                  <a:srgbClr val="181818"/>
                </a:solidFill>
                <a:latin typeface="Times New Roman" panose="02020603050405020304" pitchFamily="18" charset="0"/>
              </a:rPr>
              <a:t>Hard to  learn?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3A4E3B9-48B0-E077-1BB5-2ED5E72F34DB}"/>
              </a:ext>
            </a:extLst>
          </p:cNvPr>
          <p:cNvGrpSpPr/>
          <p:nvPr/>
        </p:nvGrpSpPr>
        <p:grpSpPr>
          <a:xfrm>
            <a:off x="5216361" y="1724324"/>
            <a:ext cx="1845790" cy="1550737"/>
            <a:chOff x="5221401" y="1772068"/>
            <a:chExt cx="1845790" cy="1550737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DC42320-560D-CAE5-F10D-9D9C840DCE44}"/>
                </a:ext>
              </a:extLst>
            </p:cNvPr>
            <p:cNvSpPr txBox="1"/>
            <p:nvPr/>
          </p:nvSpPr>
          <p:spPr>
            <a:xfrm>
              <a:off x="5252829" y="2277919"/>
              <a:ext cx="18143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spc="-13" dirty="0">
                  <a:solidFill>
                    <a:srgbClr val="181818"/>
                  </a:solidFill>
                  <a:latin typeface="Times New Roman" panose="02020603050405020304" pitchFamily="18" charset="0"/>
                </a:rPr>
                <a:t>Very noisy?</a:t>
              </a:r>
            </a:p>
          </p:txBody>
        </p:sp>
        <p:sp>
          <p:nvSpPr>
            <p:cNvPr id="73" name="object 5">
              <a:extLst>
                <a:ext uri="{FF2B5EF4-FFF2-40B4-BE49-F238E27FC236}">
                  <a16:creationId xmlns:a16="http://schemas.microsoft.com/office/drawing/2014/main" id="{83CED44E-F413-1A87-C4E6-0F2C935C4D8A}"/>
                </a:ext>
              </a:extLst>
            </p:cNvPr>
            <p:cNvSpPr/>
            <p:nvPr/>
          </p:nvSpPr>
          <p:spPr>
            <a:xfrm>
              <a:off x="5221401" y="1791185"/>
              <a:ext cx="1657773" cy="1531620"/>
            </a:xfrm>
            <a:custGeom>
              <a:avLst/>
              <a:gdLst/>
              <a:ahLst/>
              <a:cxnLst/>
              <a:rect l="l" t="t" r="r" b="b"/>
              <a:pathLst>
                <a:path w="1243330" h="1148714">
                  <a:moveTo>
                    <a:pt x="0" y="1148358"/>
                  </a:moveTo>
                  <a:lnTo>
                    <a:pt x="1243141" y="1148358"/>
                  </a:lnTo>
                  <a:lnTo>
                    <a:pt x="124314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C56D928-97A5-A942-AA3E-0D00F5190C6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180" y="1772068"/>
              <a:ext cx="0" cy="1550737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6BCFCE9-1A4E-2C67-0A7F-0FB91219C324}"/>
              </a:ext>
            </a:extLst>
          </p:cNvPr>
          <p:cNvGrpSpPr/>
          <p:nvPr/>
        </p:nvGrpSpPr>
        <p:grpSpPr>
          <a:xfrm>
            <a:off x="2469084" y="1733384"/>
            <a:ext cx="1858305" cy="1550737"/>
            <a:chOff x="5221401" y="1772068"/>
            <a:chExt cx="1858305" cy="1550737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695C8234-2120-73C0-5D2A-D65F7F8EC5F6}"/>
                </a:ext>
              </a:extLst>
            </p:cNvPr>
            <p:cNvSpPr txBox="1"/>
            <p:nvPr/>
          </p:nvSpPr>
          <p:spPr>
            <a:xfrm>
              <a:off x="5265344" y="1974891"/>
              <a:ext cx="18143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altLang="zh-CN" sz="2400" spc="-13" dirty="0">
                  <a:solidFill>
                    <a:srgbClr val="181818"/>
                  </a:solidFill>
                  <a:latin typeface="Times New Roman" panose="02020603050405020304" pitchFamily="18" charset="0"/>
                </a:rPr>
                <a:t>Improve  Label, data,  or model?</a:t>
              </a:r>
            </a:p>
          </p:txBody>
        </p:sp>
        <p:sp>
          <p:nvSpPr>
            <p:cNvPr id="80" name="object 5">
              <a:extLst>
                <a:ext uri="{FF2B5EF4-FFF2-40B4-BE49-F238E27FC236}">
                  <a16:creationId xmlns:a16="http://schemas.microsoft.com/office/drawing/2014/main" id="{A4EF1CF0-34D2-E3A1-5420-66EFC0232810}"/>
                </a:ext>
              </a:extLst>
            </p:cNvPr>
            <p:cNvSpPr/>
            <p:nvPr/>
          </p:nvSpPr>
          <p:spPr>
            <a:xfrm>
              <a:off x="5221401" y="1791185"/>
              <a:ext cx="1657773" cy="1531620"/>
            </a:xfrm>
            <a:custGeom>
              <a:avLst/>
              <a:gdLst/>
              <a:ahLst/>
              <a:cxnLst/>
              <a:rect l="l" t="t" r="r" b="b"/>
              <a:pathLst>
                <a:path w="1243330" h="1148714">
                  <a:moveTo>
                    <a:pt x="0" y="1148358"/>
                  </a:moveTo>
                  <a:lnTo>
                    <a:pt x="1243141" y="1148358"/>
                  </a:lnTo>
                  <a:lnTo>
                    <a:pt x="124314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8171461E-9F47-82E7-0838-515446CC7FB3}"/>
                </a:ext>
              </a:extLst>
            </p:cNvPr>
            <p:cNvCxnSpPr>
              <a:cxnSpLocks/>
            </p:cNvCxnSpPr>
            <p:nvPr/>
          </p:nvCxnSpPr>
          <p:spPr>
            <a:xfrm>
              <a:off x="5223180" y="1772068"/>
              <a:ext cx="0" cy="1550737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181FFD-980D-4BEB-8EE9-C2B94098F0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36</a:t>
            </a:fld>
            <a:endParaRPr lang="zh-CN" altLang="en-US"/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A4C196C5-8598-4D18-98D3-EEB232A0CD13}"/>
              </a:ext>
            </a:extLst>
          </p:cNvPr>
          <p:cNvSpPr txBox="1"/>
          <p:nvPr/>
        </p:nvSpPr>
        <p:spPr>
          <a:xfrm>
            <a:off x="104782" y="1751934"/>
            <a:ext cx="1540131" cy="1516706"/>
          </a:xfrm>
          <a:custGeom>
            <a:avLst/>
            <a:gdLst>
              <a:gd name="connsiteX0" fmla="*/ 0 w 2105660"/>
              <a:gd name="connsiteY0" fmla="*/ 0 h 434307"/>
              <a:gd name="connsiteX1" fmla="*/ 2105660 w 2105660"/>
              <a:gd name="connsiteY1" fmla="*/ 0 h 434307"/>
              <a:gd name="connsiteX2" fmla="*/ 2105660 w 2105660"/>
              <a:gd name="connsiteY2" fmla="*/ 434307 h 434307"/>
              <a:gd name="connsiteX3" fmla="*/ 0 w 2105660"/>
              <a:gd name="connsiteY3" fmla="*/ 434307 h 434307"/>
              <a:gd name="connsiteX4" fmla="*/ 0 w 2105660"/>
              <a:gd name="connsiteY4" fmla="*/ 0 h 434307"/>
              <a:gd name="connsiteX0" fmla="*/ 0 w 2105660"/>
              <a:gd name="connsiteY0" fmla="*/ 0 h 1633933"/>
              <a:gd name="connsiteX1" fmla="*/ 2105660 w 2105660"/>
              <a:gd name="connsiteY1" fmla="*/ 0 h 1633933"/>
              <a:gd name="connsiteX2" fmla="*/ 2105660 w 2105660"/>
              <a:gd name="connsiteY2" fmla="*/ 434307 h 1633933"/>
              <a:gd name="connsiteX3" fmla="*/ 16777 w 2105660"/>
              <a:gd name="connsiteY3" fmla="*/ 1633933 h 1633933"/>
              <a:gd name="connsiteX4" fmla="*/ 0 w 2105660"/>
              <a:gd name="connsiteY4" fmla="*/ 0 h 1633933"/>
              <a:gd name="connsiteX0" fmla="*/ 0 w 2122438"/>
              <a:gd name="connsiteY0" fmla="*/ 0 h 1633933"/>
              <a:gd name="connsiteX1" fmla="*/ 2105660 w 2122438"/>
              <a:gd name="connsiteY1" fmla="*/ 0 h 1633933"/>
              <a:gd name="connsiteX2" fmla="*/ 2122438 w 2122438"/>
              <a:gd name="connsiteY2" fmla="*/ 1633933 h 1633933"/>
              <a:gd name="connsiteX3" fmla="*/ 16777 w 2122438"/>
              <a:gd name="connsiteY3" fmla="*/ 1633933 h 1633933"/>
              <a:gd name="connsiteX4" fmla="*/ 0 w 2122438"/>
              <a:gd name="connsiteY4" fmla="*/ 0 h 1633933"/>
              <a:gd name="connsiteX0" fmla="*/ 293616 w 2105661"/>
              <a:gd name="connsiteY0" fmla="*/ 8389 h 1633933"/>
              <a:gd name="connsiteX1" fmla="*/ 2088883 w 2105661"/>
              <a:gd name="connsiteY1" fmla="*/ 0 h 1633933"/>
              <a:gd name="connsiteX2" fmla="*/ 2105661 w 2105661"/>
              <a:gd name="connsiteY2" fmla="*/ 1633933 h 1633933"/>
              <a:gd name="connsiteX3" fmla="*/ 0 w 2105661"/>
              <a:gd name="connsiteY3" fmla="*/ 1633933 h 1633933"/>
              <a:gd name="connsiteX4" fmla="*/ 293616 w 2105661"/>
              <a:gd name="connsiteY4" fmla="*/ 8389 h 1633933"/>
              <a:gd name="connsiteX0" fmla="*/ 0 w 1812045"/>
              <a:gd name="connsiteY0" fmla="*/ 8389 h 1633933"/>
              <a:gd name="connsiteX1" fmla="*/ 1795267 w 1812045"/>
              <a:gd name="connsiteY1" fmla="*/ 0 h 1633933"/>
              <a:gd name="connsiteX2" fmla="*/ 1812045 w 1812045"/>
              <a:gd name="connsiteY2" fmla="*/ 1633933 h 1633933"/>
              <a:gd name="connsiteX3" fmla="*/ 16777 w 1812045"/>
              <a:gd name="connsiteY3" fmla="*/ 1633933 h 1633933"/>
              <a:gd name="connsiteX4" fmla="*/ 0 w 1812045"/>
              <a:gd name="connsiteY4" fmla="*/ 8389 h 1633933"/>
              <a:gd name="connsiteX0" fmla="*/ 0 w 1812045"/>
              <a:gd name="connsiteY0" fmla="*/ 8389 h 1633933"/>
              <a:gd name="connsiteX1" fmla="*/ 1795267 w 1812045"/>
              <a:gd name="connsiteY1" fmla="*/ 0 h 1633933"/>
              <a:gd name="connsiteX2" fmla="*/ 1812045 w 1812045"/>
              <a:gd name="connsiteY2" fmla="*/ 1633933 h 1633933"/>
              <a:gd name="connsiteX3" fmla="*/ 25166 w 1812045"/>
              <a:gd name="connsiteY3" fmla="*/ 1524877 h 1633933"/>
              <a:gd name="connsiteX4" fmla="*/ 0 w 1812045"/>
              <a:gd name="connsiteY4" fmla="*/ 8389 h 1633933"/>
              <a:gd name="connsiteX0" fmla="*/ 0 w 1828823"/>
              <a:gd name="connsiteY0" fmla="*/ 8389 h 1524877"/>
              <a:gd name="connsiteX1" fmla="*/ 1795267 w 1828823"/>
              <a:gd name="connsiteY1" fmla="*/ 0 h 1524877"/>
              <a:gd name="connsiteX2" fmla="*/ 1828823 w 1828823"/>
              <a:gd name="connsiteY2" fmla="*/ 1499710 h 1524877"/>
              <a:gd name="connsiteX3" fmla="*/ 25166 w 1828823"/>
              <a:gd name="connsiteY3" fmla="*/ 1524877 h 1524877"/>
              <a:gd name="connsiteX4" fmla="*/ 0 w 1828823"/>
              <a:gd name="connsiteY4" fmla="*/ 8389 h 1524877"/>
              <a:gd name="connsiteX0" fmla="*/ 0 w 1803656"/>
              <a:gd name="connsiteY0" fmla="*/ 8389 h 1558432"/>
              <a:gd name="connsiteX1" fmla="*/ 1795267 w 1803656"/>
              <a:gd name="connsiteY1" fmla="*/ 0 h 1558432"/>
              <a:gd name="connsiteX2" fmla="*/ 1803656 w 1803656"/>
              <a:gd name="connsiteY2" fmla="*/ 1558432 h 1558432"/>
              <a:gd name="connsiteX3" fmla="*/ 25166 w 1803656"/>
              <a:gd name="connsiteY3" fmla="*/ 1524877 h 1558432"/>
              <a:gd name="connsiteX4" fmla="*/ 0 w 1803656"/>
              <a:gd name="connsiteY4" fmla="*/ 8389 h 1558432"/>
              <a:gd name="connsiteX0" fmla="*/ 0 w 1803656"/>
              <a:gd name="connsiteY0" fmla="*/ 8389 h 1539382"/>
              <a:gd name="connsiteX1" fmla="*/ 1795267 w 1803656"/>
              <a:gd name="connsiteY1" fmla="*/ 0 h 1539382"/>
              <a:gd name="connsiteX2" fmla="*/ 1803656 w 1803656"/>
              <a:gd name="connsiteY2" fmla="*/ 1539382 h 1539382"/>
              <a:gd name="connsiteX3" fmla="*/ 25166 w 1803656"/>
              <a:gd name="connsiteY3" fmla="*/ 1524877 h 1539382"/>
              <a:gd name="connsiteX4" fmla="*/ 0 w 1803656"/>
              <a:gd name="connsiteY4" fmla="*/ 8389 h 1539382"/>
              <a:gd name="connsiteX0" fmla="*/ 0 w 1813181"/>
              <a:gd name="connsiteY0" fmla="*/ 8389 h 1525095"/>
              <a:gd name="connsiteX1" fmla="*/ 1795267 w 1813181"/>
              <a:gd name="connsiteY1" fmla="*/ 0 h 1525095"/>
              <a:gd name="connsiteX2" fmla="*/ 1813181 w 1813181"/>
              <a:gd name="connsiteY2" fmla="*/ 1525095 h 1525095"/>
              <a:gd name="connsiteX3" fmla="*/ 25166 w 1813181"/>
              <a:gd name="connsiteY3" fmla="*/ 1524877 h 1525095"/>
              <a:gd name="connsiteX4" fmla="*/ 0 w 1813181"/>
              <a:gd name="connsiteY4" fmla="*/ 8389 h 1525095"/>
              <a:gd name="connsiteX0" fmla="*/ 0 w 1795287"/>
              <a:gd name="connsiteY0" fmla="*/ 8389 h 1544145"/>
              <a:gd name="connsiteX1" fmla="*/ 1795267 w 1795287"/>
              <a:gd name="connsiteY1" fmla="*/ 0 h 1544145"/>
              <a:gd name="connsiteX2" fmla="*/ 1514731 w 1795287"/>
              <a:gd name="connsiteY2" fmla="*/ 1544145 h 1544145"/>
              <a:gd name="connsiteX3" fmla="*/ 25166 w 1795287"/>
              <a:gd name="connsiteY3" fmla="*/ 1524877 h 1544145"/>
              <a:gd name="connsiteX4" fmla="*/ 0 w 1795287"/>
              <a:gd name="connsiteY4" fmla="*/ 8389 h 1544145"/>
              <a:gd name="connsiteX0" fmla="*/ 0 w 1535129"/>
              <a:gd name="connsiteY0" fmla="*/ 0 h 1535756"/>
              <a:gd name="connsiteX1" fmla="*/ 1534917 w 1535129"/>
              <a:gd name="connsiteY1" fmla="*/ 4311 h 1535756"/>
              <a:gd name="connsiteX2" fmla="*/ 1514731 w 1535129"/>
              <a:gd name="connsiteY2" fmla="*/ 1535756 h 1535756"/>
              <a:gd name="connsiteX3" fmla="*/ 25166 w 1535129"/>
              <a:gd name="connsiteY3" fmla="*/ 1516488 h 1535756"/>
              <a:gd name="connsiteX4" fmla="*/ 0 w 1535129"/>
              <a:gd name="connsiteY4" fmla="*/ 0 h 1535756"/>
              <a:gd name="connsiteX0" fmla="*/ 0 w 1535612"/>
              <a:gd name="connsiteY0" fmla="*/ 0 h 1535756"/>
              <a:gd name="connsiteX1" fmla="*/ 1534917 w 1535612"/>
              <a:gd name="connsiteY1" fmla="*/ 4311 h 1535756"/>
              <a:gd name="connsiteX2" fmla="*/ 1533781 w 1535612"/>
              <a:gd name="connsiteY2" fmla="*/ 1535756 h 1535756"/>
              <a:gd name="connsiteX3" fmla="*/ 25166 w 1535612"/>
              <a:gd name="connsiteY3" fmla="*/ 1516488 h 1535756"/>
              <a:gd name="connsiteX4" fmla="*/ 0 w 1535612"/>
              <a:gd name="connsiteY4" fmla="*/ 0 h 1535756"/>
              <a:gd name="connsiteX0" fmla="*/ 0 w 1540131"/>
              <a:gd name="connsiteY0" fmla="*/ 0 h 1516706"/>
              <a:gd name="connsiteX1" fmla="*/ 1534917 w 1540131"/>
              <a:gd name="connsiteY1" fmla="*/ 4311 h 1516706"/>
              <a:gd name="connsiteX2" fmla="*/ 1540131 w 1540131"/>
              <a:gd name="connsiteY2" fmla="*/ 1516706 h 1516706"/>
              <a:gd name="connsiteX3" fmla="*/ 25166 w 1540131"/>
              <a:gd name="connsiteY3" fmla="*/ 1516488 h 1516706"/>
              <a:gd name="connsiteX4" fmla="*/ 0 w 1540131"/>
              <a:gd name="connsiteY4" fmla="*/ 0 h 151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131" h="1516706">
                <a:moveTo>
                  <a:pt x="0" y="0"/>
                </a:moveTo>
                <a:lnTo>
                  <a:pt x="1534917" y="4311"/>
                </a:lnTo>
                <a:cubicBezTo>
                  <a:pt x="1537713" y="523788"/>
                  <a:pt x="1537335" y="997229"/>
                  <a:pt x="1540131" y="1516706"/>
                </a:cubicBezTo>
                <a:lnTo>
                  <a:pt x="25166" y="151648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74507" rIns="0" bIns="0" rtlCol="0">
            <a:spAutoFit/>
          </a:bodyPr>
          <a:lstStyle/>
          <a:p>
            <a:pPr marL="88051" marR="77890" indent="847" algn="ctr">
              <a:lnSpc>
                <a:spcPts val="2800"/>
              </a:lnSpc>
              <a:spcBef>
                <a:spcPts val="587"/>
              </a:spcBef>
            </a:pP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71" name="object 18">
            <a:extLst>
              <a:ext uri="{FF2B5EF4-FFF2-40B4-BE49-F238E27FC236}">
                <a16:creationId xmlns:a16="http://schemas.microsoft.com/office/drawing/2014/main" id="{B33C9B9A-EA9F-42BC-8C6D-DB6AE44A5030}"/>
              </a:ext>
            </a:extLst>
          </p:cNvPr>
          <p:cNvGrpSpPr/>
          <p:nvPr/>
        </p:nvGrpSpPr>
        <p:grpSpPr>
          <a:xfrm>
            <a:off x="116343" y="3271408"/>
            <a:ext cx="1693333" cy="2414354"/>
            <a:chOff x="1866442" y="2419985"/>
            <a:chExt cx="1270000" cy="1810766"/>
          </a:xfrm>
        </p:grpSpPr>
        <p:sp>
          <p:nvSpPr>
            <p:cNvPr id="74" name="object 19">
              <a:extLst>
                <a:ext uri="{FF2B5EF4-FFF2-40B4-BE49-F238E27FC236}">
                  <a16:creationId xmlns:a16="http://schemas.microsoft.com/office/drawing/2014/main" id="{5C19BE9D-83EB-4583-AEAF-5ED6C5D5033A}"/>
                </a:ext>
              </a:extLst>
            </p:cNvPr>
            <p:cNvSpPr/>
            <p:nvPr/>
          </p:nvSpPr>
          <p:spPr>
            <a:xfrm>
              <a:off x="2489289" y="2419985"/>
              <a:ext cx="5080" cy="448945"/>
            </a:xfrm>
            <a:custGeom>
              <a:avLst/>
              <a:gdLst/>
              <a:ahLst/>
              <a:cxnLst/>
              <a:rect l="l" t="t" r="r" b="b"/>
              <a:pathLst>
                <a:path w="5080" h="448944">
                  <a:moveTo>
                    <a:pt x="0" y="0"/>
                  </a:moveTo>
                  <a:lnTo>
                    <a:pt x="4457" y="436003"/>
                  </a:lnTo>
                  <a:lnTo>
                    <a:pt x="4597" y="44870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20">
              <a:extLst>
                <a:ext uri="{FF2B5EF4-FFF2-40B4-BE49-F238E27FC236}">
                  <a16:creationId xmlns:a16="http://schemas.microsoft.com/office/drawing/2014/main" id="{EB833D83-7CDE-4678-96AA-8CAF89E8CD22}"/>
                </a:ext>
              </a:extLst>
            </p:cNvPr>
            <p:cNvSpPr/>
            <p:nvPr/>
          </p:nvSpPr>
          <p:spPr>
            <a:xfrm>
              <a:off x="2432799" y="2855366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19" h="102235">
                  <a:moveTo>
                    <a:pt x="0" y="1244"/>
                  </a:moveTo>
                  <a:lnTo>
                    <a:pt x="61988" y="102209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21">
              <a:extLst>
                <a:ext uri="{FF2B5EF4-FFF2-40B4-BE49-F238E27FC236}">
                  <a16:creationId xmlns:a16="http://schemas.microsoft.com/office/drawing/2014/main" id="{EF55DCFE-CE04-4951-8401-7F72D5205E3C}"/>
                </a:ext>
              </a:extLst>
            </p:cNvPr>
            <p:cNvSpPr/>
            <p:nvPr/>
          </p:nvSpPr>
          <p:spPr>
            <a:xfrm>
              <a:off x="2493746" y="2855988"/>
              <a:ext cx="1270" cy="101600"/>
            </a:xfrm>
            <a:custGeom>
              <a:avLst/>
              <a:gdLst/>
              <a:ahLst/>
              <a:cxnLst/>
              <a:rect l="l" t="t" r="r" b="b"/>
              <a:pathLst>
                <a:path w="1269" h="101600">
                  <a:moveTo>
                    <a:pt x="520" y="-12700"/>
                  </a:moveTo>
                  <a:lnTo>
                    <a:pt x="520" y="114287"/>
                  </a:lnTo>
                </a:path>
              </a:pathLst>
            </a:custGeom>
            <a:ln w="26441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22">
              <a:extLst>
                <a:ext uri="{FF2B5EF4-FFF2-40B4-BE49-F238E27FC236}">
                  <a16:creationId xmlns:a16="http://schemas.microsoft.com/office/drawing/2014/main" id="{D8215BD6-1F82-4791-8C0F-1E85E1FF2E10}"/>
                </a:ext>
              </a:extLst>
            </p:cNvPr>
            <p:cNvSpPr/>
            <p:nvPr/>
          </p:nvSpPr>
          <p:spPr>
            <a:xfrm>
              <a:off x="1866442" y="2985516"/>
              <a:ext cx="1270000" cy="1245235"/>
            </a:xfrm>
            <a:custGeom>
              <a:avLst/>
              <a:gdLst/>
              <a:ahLst/>
              <a:cxnLst/>
              <a:rect l="l" t="t" r="r" b="b"/>
              <a:pathLst>
                <a:path w="1270000" h="1245235">
                  <a:moveTo>
                    <a:pt x="291223" y="0"/>
                  </a:moveTo>
                  <a:lnTo>
                    <a:pt x="978789" y="0"/>
                  </a:lnTo>
                  <a:lnTo>
                    <a:pt x="1036741" y="223"/>
                  </a:lnTo>
                  <a:lnTo>
                    <a:pt x="1083478" y="1784"/>
                  </a:lnTo>
                  <a:lnTo>
                    <a:pt x="1149705" y="14274"/>
                  </a:lnTo>
                  <a:lnTo>
                    <a:pt x="1184539" y="31478"/>
                  </a:lnTo>
                  <a:lnTo>
                    <a:pt x="1214475" y="55537"/>
                  </a:lnTo>
                  <a:lnTo>
                    <a:pt x="1238534" y="85472"/>
                  </a:lnTo>
                  <a:lnTo>
                    <a:pt x="1255737" y="120307"/>
                  </a:lnTo>
                  <a:lnTo>
                    <a:pt x="1268217" y="186539"/>
                  </a:lnTo>
                  <a:lnTo>
                    <a:pt x="1269777" y="233273"/>
                  </a:lnTo>
                  <a:lnTo>
                    <a:pt x="1270000" y="291223"/>
                  </a:lnTo>
                  <a:lnTo>
                    <a:pt x="1270000" y="953399"/>
                  </a:lnTo>
                  <a:lnTo>
                    <a:pt x="1269777" y="1011347"/>
                  </a:lnTo>
                  <a:lnTo>
                    <a:pt x="1268217" y="1058080"/>
                  </a:lnTo>
                  <a:lnTo>
                    <a:pt x="1255737" y="1124308"/>
                  </a:lnTo>
                  <a:lnTo>
                    <a:pt x="1238534" y="1159141"/>
                  </a:lnTo>
                  <a:lnTo>
                    <a:pt x="1214475" y="1189074"/>
                  </a:lnTo>
                  <a:lnTo>
                    <a:pt x="1184539" y="1213132"/>
                  </a:lnTo>
                  <a:lnTo>
                    <a:pt x="1149705" y="1230337"/>
                  </a:lnTo>
                  <a:lnTo>
                    <a:pt x="1083478" y="1242822"/>
                  </a:lnTo>
                  <a:lnTo>
                    <a:pt x="1036741" y="1244383"/>
                  </a:lnTo>
                  <a:lnTo>
                    <a:pt x="978789" y="1244606"/>
                  </a:lnTo>
                  <a:lnTo>
                    <a:pt x="291223" y="1244606"/>
                  </a:lnTo>
                  <a:lnTo>
                    <a:pt x="233273" y="1244383"/>
                  </a:lnTo>
                  <a:lnTo>
                    <a:pt x="186539" y="1242822"/>
                  </a:lnTo>
                  <a:lnTo>
                    <a:pt x="120307" y="1230337"/>
                  </a:lnTo>
                  <a:lnTo>
                    <a:pt x="85472" y="1213132"/>
                  </a:lnTo>
                  <a:lnTo>
                    <a:pt x="55537" y="1189074"/>
                  </a:lnTo>
                  <a:lnTo>
                    <a:pt x="31478" y="1159141"/>
                  </a:lnTo>
                  <a:lnTo>
                    <a:pt x="14274" y="1124308"/>
                  </a:lnTo>
                  <a:lnTo>
                    <a:pt x="1784" y="1058080"/>
                  </a:lnTo>
                  <a:lnTo>
                    <a:pt x="223" y="1011347"/>
                  </a:lnTo>
                  <a:lnTo>
                    <a:pt x="0" y="953399"/>
                  </a:lnTo>
                  <a:lnTo>
                    <a:pt x="0" y="291223"/>
                  </a:lnTo>
                  <a:lnTo>
                    <a:pt x="223" y="233273"/>
                  </a:lnTo>
                  <a:lnTo>
                    <a:pt x="1784" y="186539"/>
                  </a:lnTo>
                  <a:lnTo>
                    <a:pt x="14274" y="120307"/>
                  </a:lnTo>
                  <a:lnTo>
                    <a:pt x="31478" y="85472"/>
                  </a:lnTo>
                  <a:lnTo>
                    <a:pt x="55537" y="55537"/>
                  </a:lnTo>
                  <a:lnTo>
                    <a:pt x="85472" y="31478"/>
                  </a:lnTo>
                  <a:lnTo>
                    <a:pt x="120307" y="14274"/>
                  </a:lnTo>
                  <a:lnTo>
                    <a:pt x="186539" y="1784"/>
                  </a:lnTo>
                  <a:lnTo>
                    <a:pt x="233273" y="223"/>
                  </a:lnTo>
                  <a:lnTo>
                    <a:pt x="291223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4" name="object 38">
            <a:extLst>
              <a:ext uri="{FF2B5EF4-FFF2-40B4-BE49-F238E27FC236}">
                <a16:creationId xmlns:a16="http://schemas.microsoft.com/office/drawing/2014/main" id="{F6CE33B9-86C0-46AE-AE9A-62E5E2DCA2A9}"/>
              </a:ext>
            </a:extLst>
          </p:cNvPr>
          <p:cNvSpPr/>
          <p:nvPr/>
        </p:nvSpPr>
        <p:spPr>
          <a:xfrm>
            <a:off x="9993993" y="2421635"/>
            <a:ext cx="137160" cy="162560"/>
          </a:xfrm>
          <a:custGeom>
            <a:avLst/>
            <a:gdLst/>
            <a:ahLst/>
            <a:cxnLst/>
            <a:rect l="l" t="t" r="r" b="b"/>
            <a:pathLst>
              <a:path w="102870" h="121919">
                <a:moveTo>
                  <a:pt x="1993" y="121907"/>
                </a:moveTo>
                <a:lnTo>
                  <a:pt x="102577" y="59296"/>
                </a:lnTo>
                <a:lnTo>
                  <a:pt x="0" y="0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Labeling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Part Summary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4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239606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47" dirty="0"/>
              <a:t>Data</a:t>
            </a:r>
            <a:r>
              <a:rPr spc="-80" dirty="0"/>
              <a:t> </a:t>
            </a:r>
            <a:r>
              <a:rPr spc="-27" dirty="0"/>
              <a:t>Errors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45" y="1242432"/>
            <a:ext cx="9458655" cy="44070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90398" marR="415703" indent="-274313">
              <a:lnSpc>
                <a:spcPct val="117100"/>
              </a:lnSpc>
              <a:spcBef>
                <a:spcPts val="133"/>
              </a:spcBef>
              <a:buChar char="•"/>
              <a:tabLst>
                <a:tab pos="291246" algn="l"/>
              </a:tabLst>
            </a:pPr>
            <a:r>
              <a:rPr sz="27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7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often</a:t>
            </a:r>
            <a:r>
              <a:rPr sz="27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have</a:t>
            </a:r>
            <a:r>
              <a:rPr sz="27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errors</a:t>
            </a:r>
            <a:r>
              <a:rPr sz="27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37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-</a:t>
            </a:r>
            <a:r>
              <a:rPr sz="2733" spc="-28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7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mismatch</a:t>
            </a:r>
            <a:r>
              <a:rPr sz="27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z="27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ground </a:t>
            </a:r>
            <a:r>
              <a:rPr sz="2733" spc="-64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truth</a:t>
            </a:r>
            <a:r>
              <a:rPr sz="27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(missing,</a:t>
            </a:r>
            <a:r>
              <a:rPr sz="27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erroneous</a:t>
            </a:r>
            <a:r>
              <a:rPr sz="27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or</a:t>
            </a:r>
            <a:r>
              <a:rPr sz="27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extreme</a:t>
            </a:r>
            <a:r>
              <a:rPr sz="27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7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values)</a:t>
            </a:r>
            <a:endParaRPr lang="en-US" sz="2733" spc="-20" dirty="0">
              <a:solidFill>
                <a:srgbClr val="1D1D1D"/>
              </a:solidFill>
              <a:latin typeface="Times New Roman" panose="02020603050405020304" pitchFamily="18" charset="0"/>
              <a:cs typeface="Roboto Lt"/>
            </a:endParaRPr>
          </a:p>
          <a:p>
            <a:pPr marL="290398" marR="415703" indent="-274313">
              <a:lnSpc>
                <a:spcPct val="117100"/>
              </a:lnSpc>
              <a:spcBef>
                <a:spcPts val="133"/>
              </a:spcBef>
              <a:buChar char="•"/>
              <a:tabLst>
                <a:tab pos="291246" algn="l"/>
              </a:tabLst>
            </a:pPr>
            <a:r>
              <a:rPr lang="en-US" sz="2733" dirty="0">
                <a:latin typeface="Times New Roman" panose="02020603050405020304" pitchFamily="18" charset="0"/>
                <a:cs typeface="Roboto Lt"/>
              </a:rPr>
              <a:t>Good ML models are robust to errors</a:t>
            </a:r>
          </a:p>
          <a:p>
            <a:pPr marL="747598" marR="415703" lvl="1" indent="-274313">
              <a:lnSpc>
                <a:spcPct val="117100"/>
              </a:lnSpc>
              <a:spcBef>
                <a:spcPts val="133"/>
              </a:spcBef>
              <a:buChar char="•"/>
              <a:tabLst>
                <a:tab pos="291246" algn="l"/>
              </a:tabLst>
            </a:pPr>
            <a:r>
              <a:rPr lang="en-US" sz="2330" dirty="0">
                <a:latin typeface="Times New Roman" panose="02020603050405020304" pitchFamily="18" charset="0"/>
                <a:cs typeface="Roboto Lt"/>
              </a:rPr>
              <a:t>DNN trained with SGD</a:t>
            </a:r>
            <a:r>
              <a:rPr lang="en-US" altLang="zh-CN" sz="2330" dirty="0">
                <a:latin typeface="Times New Roman" panose="02020603050405020304" pitchFamily="18" charset="0"/>
                <a:cs typeface="Roboto Lt"/>
              </a:rPr>
              <a:t>;</a:t>
            </a:r>
            <a:r>
              <a:rPr lang="en-US" sz="2330" dirty="0">
                <a:latin typeface="Times New Roman" panose="02020603050405020304" pitchFamily="18" charset="0"/>
                <a:cs typeface="Roboto Lt"/>
              </a:rPr>
              <a:t> Decision trees</a:t>
            </a:r>
            <a:endParaRPr sz="2330" dirty="0">
              <a:latin typeface="Times New Roman" panose="02020603050405020304" pitchFamily="18" charset="0"/>
              <a:cs typeface="Roboto Lt"/>
            </a:endParaRPr>
          </a:p>
          <a:p>
            <a:pPr marL="290398" indent="-274313">
              <a:spcBef>
                <a:spcPts val="1167"/>
              </a:spcBef>
              <a:buChar char="•"/>
              <a:tabLst>
                <a:tab pos="291246" algn="l"/>
              </a:tabLst>
            </a:pPr>
            <a:r>
              <a:rPr sz="27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Consequences:</a:t>
            </a:r>
            <a:endParaRPr sz="2733" dirty="0">
              <a:latin typeface="Times New Roman" panose="02020603050405020304" pitchFamily="18" charset="0"/>
              <a:cs typeface="Roboto Lt"/>
            </a:endParaRPr>
          </a:p>
          <a:p>
            <a:pPr marL="604505" lvl="1" indent="-283626">
              <a:spcBef>
                <a:spcPts val="1513"/>
              </a:spcBef>
              <a:buChar char="•"/>
              <a:tabLst>
                <a:tab pos="604505" algn="l"/>
                <a:tab pos="605352" algn="l"/>
              </a:tabLst>
            </a:pP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</a:t>
            </a:r>
            <a:r>
              <a:rPr sz="23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training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may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still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converge,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but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slower</a:t>
            </a:r>
            <a:endParaRPr sz="2333" dirty="0">
              <a:latin typeface="Times New Roman" panose="02020603050405020304" pitchFamily="18" charset="0"/>
              <a:cs typeface="Roboto Lt"/>
            </a:endParaRPr>
          </a:p>
          <a:p>
            <a:pPr marL="604505" lvl="1" indent="-283626">
              <a:spcBef>
                <a:spcPts val="847"/>
              </a:spcBef>
              <a:buChar char="•"/>
              <a:tabLst>
                <a:tab pos="604505" algn="l"/>
                <a:tab pos="605352" algn="l"/>
              </a:tabLst>
            </a:pPr>
            <a:r>
              <a:rPr sz="23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Accuracy</a:t>
            </a:r>
            <a:r>
              <a:rPr sz="23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degradation,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could be</a:t>
            </a:r>
            <a:r>
              <a:rPr sz="23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hard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detect</a:t>
            </a:r>
            <a:endParaRPr sz="2333" dirty="0">
              <a:latin typeface="Times New Roman" panose="02020603050405020304" pitchFamily="18" charset="0"/>
              <a:cs typeface="Roboto Lt"/>
            </a:endParaRPr>
          </a:p>
          <a:p>
            <a:pPr marL="604505" marR="95671" lvl="1" indent="-283626">
              <a:lnSpc>
                <a:spcPct val="104800"/>
              </a:lnSpc>
              <a:spcBef>
                <a:spcPts val="713"/>
              </a:spcBef>
              <a:buChar char="•"/>
              <a:tabLst>
                <a:tab pos="604505" algn="l"/>
                <a:tab pos="605352" algn="l"/>
              </a:tabLst>
            </a:pPr>
            <a:r>
              <a:rPr sz="23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Deploying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these </a:t>
            </a:r>
            <a:r>
              <a:rPr sz="23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may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impact</a:t>
            </a:r>
            <a:r>
              <a:rPr sz="23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quality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3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new </a:t>
            </a:r>
            <a:r>
              <a:rPr sz="2333" spc="-54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3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collected data</a:t>
            </a:r>
            <a:endParaRPr sz="2333" dirty="0">
              <a:latin typeface="Times New Roman" panose="02020603050405020304" pitchFamily="18" charset="0"/>
              <a:cs typeface="Roboto Lt"/>
            </a:endParaRPr>
          </a:p>
          <a:p>
            <a:pPr marL="909297" marR="6773" lvl="2" indent="-283626">
              <a:lnSpc>
                <a:spcPct val="103400"/>
              </a:lnSpc>
              <a:spcBef>
                <a:spcPts val="993"/>
              </a:spcBef>
              <a:buChar char="•"/>
              <a:tabLst>
                <a:tab pos="909297" algn="l"/>
                <a:tab pos="910144" algn="l"/>
              </a:tabLst>
            </a:pPr>
            <a:r>
              <a:rPr sz="1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e.g. positive </a:t>
            </a:r>
            <a:r>
              <a:rPr sz="1933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examples </a:t>
            </a:r>
            <a:r>
              <a:rPr sz="1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generated </a:t>
            </a:r>
            <a:r>
              <a:rPr sz="1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</a:t>
            </a:r>
            <a:r>
              <a:rPr sz="1933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poor</a:t>
            </a:r>
            <a:r>
              <a:rPr sz="1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33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recommendation /</a:t>
            </a:r>
            <a:r>
              <a:rPr sz="1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search </a:t>
            </a:r>
            <a:r>
              <a:rPr sz="1933" spc="-4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results</a:t>
            </a:r>
            <a:endParaRPr sz="1933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61027" y="1524000"/>
            <a:ext cx="2724573" cy="3101340"/>
            <a:chOff x="6620103" y="1499298"/>
            <a:chExt cx="2043430" cy="2326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0103" y="1499298"/>
              <a:ext cx="2043112" cy="23256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3603" y="1562798"/>
              <a:ext cx="1915972" cy="2198598"/>
            </a:xfrm>
            <a:prstGeom prst="rect">
              <a:avLst/>
            </a:prstGeom>
          </p:spPr>
        </p:pic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27FE97-6309-4669-8C53-ED052AEDC8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431630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67" dirty="0"/>
              <a:t>Types</a:t>
            </a:r>
            <a:r>
              <a:rPr spc="-27" dirty="0"/>
              <a:t> </a:t>
            </a:r>
            <a:r>
              <a:rPr spc="33" dirty="0"/>
              <a:t>of</a:t>
            </a:r>
            <a:r>
              <a:rPr spc="-20" dirty="0"/>
              <a:t> </a:t>
            </a:r>
            <a:r>
              <a:rPr spc="-47" dirty="0"/>
              <a:t>Data</a:t>
            </a:r>
            <a:r>
              <a:rPr spc="-20" dirty="0"/>
              <a:t> </a:t>
            </a:r>
            <a:r>
              <a:rPr spc="-27" dirty="0"/>
              <a:t>Errors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49" y="1237894"/>
            <a:ext cx="11234653" cy="39125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1215783" indent="-294631">
              <a:lnSpc>
                <a:spcPct val="113599"/>
              </a:lnSpc>
              <a:spcBef>
                <a:spcPts val="133"/>
              </a:spcBef>
              <a:buClr>
                <a:srgbClr val="1D1D1D"/>
              </a:buClr>
              <a:buFont typeface="Roboto Lt"/>
              <a:buChar char="•"/>
              <a:tabLst>
                <a:tab pos="310719" algn="l"/>
                <a:tab pos="311564" algn="l"/>
              </a:tabLst>
            </a:pPr>
            <a:r>
              <a:rPr sz="2933" spc="-2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Outliers: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values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that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significantly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deviate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from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other</a:t>
            </a:r>
            <a:r>
              <a:rPr lang="en-US"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observations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78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outliers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under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sampled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rare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events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10719" marR="6773" indent="-294631">
              <a:lnSpc>
                <a:spcPct val="113599"/>
              </a:lnSpc>
              <a:spcBef>
                <a:spcPts val="687"/>
              </a:spcBef>
              <a:buClr>
                <a:srgbClr val="1D1D1D"/>
              </a:buClr>
              <a:buFont typeface="Roboto Lt"/>
              <a:buChar char="•"/>
              <a:tabLst>
                <a:tab pos="310719" algn="l"/>
                <a:tab pos="311564" algn="l"/>
                <a:tab pos="2995432" algn="l"/>
              </a:tabLst>
            </a:pPr>
            <a:r>
              <a:rPr sz="2933" spc="-3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sz="293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33" spc="-2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violations:</a:t>
            </a:r>
            <a:r>
              <a:rPr lang="en-US" sz="2933" spc="-27" dirty="0">
                <a:solidFill>
                  <a:srgbClr val="C68020"/>
                </a:solidFill>
                <a:latin typeface="Times New Roman"/>
                <a:cs typeface="Times New Roman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values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violate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integrity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constraints</a:t>
            </a:r>
            <a:r>
              <a:rPr lang="en-US" altLang="zh-CN"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</a:t>
            </a:r>
            <a:r>
              <a:rPr lang="zh-CN" altLang="en-US"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完整性约束</a:t>
            </a:r>
            <a:r>
              <a:rPr lang="en-US" altLang="zh-CN"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)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such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“Not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Null”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“Must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unique”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“Non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negative”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marR="421629" indent="-294631">
              <a:lnSpc>
                <a:spcPct val="113599"/>
              </a:lnSpc>
              <a:spcBef>
                <a:spcPts val="1067"/>
              </a:spcBef>
              <a:buClr>
                <a:srgbClr val="1D1D1D"/>
              </a:buClr>
              <a:buFont typeface="Roboto Lt"/>
              <a:buChar char="•"/>
              <a:tabLst>
                <a:tab pos="310719" algn="l"/>
                <a:tab pos="311564" algn="l"/>
              </a:tabLst>
            </a:pPr>
            <a:r>
              <a:rPr sz="2933" spc="-3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sz="2933" spc="-7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33" spc="-3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violations:</a:t>
            </a:r>
            <a:r>
              <a:rPr sz="2933" spc="-13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values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violate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syntactic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semantic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constraints</a:t>
            </a:r>
            <a:r>
              <a:rPr lang="en-US" altLang="zh-CN"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</a:t>
            </a:r>
            <a:r>
              <a:rPr lang="zh-CN" altLang="en-US"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句法语义约束</a:t>
            </a:r>
            <a:r>
              <a:rPr lang="en-US" altLang="zh-CN"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)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such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formatting,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misspelling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F5C35D-3F3B-454C-8286-33501630FF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39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What Data is Available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F888F293-EA5D-4A08-A4EF-2EEE6CCBB4D4}"/>
              </a:ext>
            </a:extLst>
          </p:cNvPr>
          <p:cNvSpPr txBox="1"/>
          <p:nvPr/>
        </p:nvSpPr>
        <p:spPr>
          <a:xfrm>
            <a:off x="364733" y="914400"/>
            <a:ext cx="11506200" cy="2200218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33045" indent="-220979">
              <a:lnSpc>
                <a:spcPct val="100000"/>
              </a:lnSpc>
              <a:spcBef>
                <a:spcPts val="1260"/>
              </a:spcBef>
              <a:buChar char="•"/>
              <a:tabLst>
                <a:tab pos="233045" algn="l"/>
                <a:tab pos="233679" algn="l"/>
              </a:tabLst>
            </a:pP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sz="2800" spc="-2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sz="2800" spc="-2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045" indent="-220979">
              <a:lnSpc>
                <a:spcPct val="100000"/>
              </a:lnSpc>
              <a:spcBef>
                <a:spcPts val="1160"/>
              </a:spcBef>
              <a:buChar char="•"/>
              <a:tabLst>
                <a:tab pos="233045" algn="l"/>
                <a:tab pos="233679" algn="l"/>
              </a:tabLst>
            </a:pP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  <a:r>
              <a:rPr sz="28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sz="28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8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marR="5080" lvl="1" indent="-228600">
              <a:lnSpc>
                <a:spcPct val="111000"/>
              </a:lnSpc>
              <a:spcBef>
                <a:spcPts val="10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hyper- </a:t>
            </a:r>
            <a:r>
              <a:rPr sz="2400" spc="-45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 indent="-229235">
              <a:lnSpc>
                <a:spcPct val="100000"/>
              </a:lnSpc>
              <a:spcBef>
                <a:spcPts val="82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scale datasets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FC3B2D-80FE-4791-B9C6-D81E9555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41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040" y="166183"/>
            <a:ext cx="3554307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33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sz="3733" spc="-8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733" spc="-27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6271" y="1128860"/>
            <a:ext cx="3419687" cy="4423833"/>
            <a:chOff x="372203" y="846644"/>
            <a:chExt cx="2564765" cy="331787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203" y="846644"/>
              <a:ext cx="2564206" cy="33175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703" y="910141"/>
              <a:ext cx="2437053" cy="319054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473924" y="2628544"/>
            <a:ext cx="1789853" cy="22739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1999" spc="759" baseline="-12373" dirty="0">
                <a:solidFill>
                  <a:srgbClr val="F7A028"/>
                </a:solidFill>
                <a:latin typeface="Roboto Th"/>
                <a:cs typeface="Roboto Th"/>
              </a:rPr>
              <a:t>}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Out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lie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586521C-49A8-6AD3-7398-967AD30A3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8860"/>
            <a:ext cx="5328761" cy="51054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00B605-7096-4009-9762-55C1AFFBB9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40</a:t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450765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93" dirty="0"/>
              <a:t>Rule-based</a:t>
            </a:r>
            <a:r>
              <a:rPr spc="-67" dirty="0"/>
              <a:t> </a:t>
            </a:r>
            <a:r>
              <a:rPr spc="-27" dirty="0"/>
              <a:t>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52" y="3579170"/>
            <a:ext cx="11490667" cy="1536853"/>
          </a:xfrm>
          <a:prstGeom prst="rect">
            <a:avLst/>
          </a:prstGeom>
        </p:spPr>
        <p:txBody>
          <a:bodyPr vert="horz" wrap="square" lIns="0" tIns="148167" rIns="0" bIns="0" rtlCol="0">
            <a:spAutoFit/>
          </a:bodyPr>
          <a:lstStyle/>
          <a:p>
            <a:pPr marL="310719" indent="-294631">
              <a:spcBef>
                <a:spcPts val="1192"/>
              </a:spcBef>
              <a:buClr>
                <a:srgbClr val="1D1D1D"/>
              </a:buClr>
              <a:buFont typeface="Roboto Lt"/>
              <a:buChar char="•"/>
              <a:tabLst>
                <a:tab pos="310719" algn="l"/>
                <a:tab pos="311564" algn="l"/>
                <a:tab pos="3564378" algn="l"/>
              </a:tabLst>
            </a:pPr>
            <a:r>
              <a:rPr lang="en-US" sz="2933" spc="-33" dirty="0">
                <a:solidFill>
                  <a:srgbClr val="F7A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Denial</a:t>
            </a:r>
            <a:r>
              <a:rPr lang="en-US" sz="2933" spc="7" dirty="0">
                <a:solidFill>
                  <a:srgbClr val="F7A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spc="-33" dirty="0">
                <a:solidFill>
                  <a:srgbClr val="F7A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</a:t>
            </a:r>
            <a:r>
              <a:rPr lang="en-US" sz="2933" spc="-33" dirty="0">
                <a:solidFill>
                  <a:srgbClr val="F7A028"/>
                </a:solidFill>
                <a:latin typeface="Times New Roman"/>
                <a:cs typeface="Times New Roman"/>
              </a:rPr>
              <a:t> </a:t>
            </a:r>
            <a:r>
              <a:rPr lang="en-US"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specified </a:t>
            </a:r>
            <a:r>
              <a:rPr lang="en-US"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lang="en-US"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more</a:t>
            </a:r>
            <a:r>
              <a:rPr lang="en-US"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flexible</a:t>
            </a:r>
            <a:r>
              <a:rPr lang="en-US"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933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first-order</a:t>
            </a:r>
            <a:r>
              <a:rPr lang="en-US"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logic</a:t>
            </a:r>
            <a:endParaRPr lang="en-US" sz="2933" dirty="0">
              <a:latin typeface="Times New Roman" panose="02020603050405020304" pitchFamily="18" charset="0"/>
              <a:cs typeface="Roboto Lt"/>
            </a:endParaRPr>
          </a:p>
          <a:p>
            <a:pPr marL="626518" marR="142236" lvl="1" indent="-304792">
              <a:lnSpc>
                <a:spcPct val="111000"/>
              </a:lnSpc>
              <a:spcBef>
                <a:spcPts val="767"/>
              </a:spcBef>
              <a:buChar char="•"/>
              <a:tabLst>
                <a:tab pos="625671" algn="l"/>
                <a:tab pos="627363" algn="l"/>
              </a:tabLst>
            </a:pP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If </a:t>
            </a:r>
            <a:r>
              <a:rPr lang="en-US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two</a:t>
            </a:r>
            <a:r>
              <a:rPr lang="en-US"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captures</a:t>
            </a: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lang="en-US"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same</a:t>
            </a:r>
            <a:r>
              <a:rPr lang="en-US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animal</a:t>
            </a:r>
            <a:r>
              <a:rPr lang="en-US"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indicated</a:t>
            </a: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</a:t>
            </a:r>
            <a:r>
              <a:rPr lang="en-US"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same</a:t>
            </a:r>
            <a:r>
              <a:rPr lang="en-US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tag</a:t>
            </a:r>
            <a:r>
              <a:rPr lang="en-US"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number, </a:t>
            </a:r>
            <a:r>
              <a:rPr lang="en-US" sz="2533" spc="-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then</a:t>
            </a:r>
            <a:r>
              <a:rPr lang="en-US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first one</a:t>
            </a: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must</a:t>
            </a: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be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marked</a:t>
            </a: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</a:t>
            </a:r>
            <a:r>
              <a:rPr lang="en-US"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original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498152" y="1161574"/>
                <a:ext cx="12405049" cy="1821888"/>
              </a:xfrm>
              <a:prstGeom prst="rect">
                <a:avLst/>
              </a:prstGeom>
            </p:spPr>
            <p:txBody>
              <a:bodyPr vert="horz" wrap="square" lIns="0" tIns="154093" rIns="0" bIns="0" rtlCol="0">
                <a:spAutoFit/>
              </a:bodyPr>
              <a:lstStyle/>
              <a:p>
                <a:pPr marL="310719" indent="-294631">
                  <a:spcBef>
                    <a:spcPts val="1213"/>
                  </a:spcBef>
                  <a:buChar char="•"/>
                  <a:tabLst>
                    <a:tab pos="310719" algn="l"/>
                    <a:tab pos="311564" algn="l"/>
                  </a:tabLst>
                </a:pPr>
                <a:r>
                  <a:rPr lang="en-US"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Design</a:t>
                </a: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rules</a:t>
                </a:r>
                <a:r>
                  <a:rPr lang="en-US"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 identify erroneous</a:t>
                </a:r>
                <a:r>
                  <a:rPr lang="en-US"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records</a:t>
                </a:r>
                <a:endParaRPr lang="en-US" sz="2933" dirty="0">
                  <a:latin typeface="Times New Roman" panose="02020603050405020304" pitchFamily="18" charset="0"/>
                  <a:cs typeface="Roboto Lt"/>
                </a:endParaRPr>
              </a:p>
              <a:p>
                <a:pPr marL="310719" marR="6773" indent="-294631">
                  <a:lnSpc>
                    <a:spcPct val="114199"/>
                  </a:lnSpc>
                  <a:spcBef>
                    <a:spcPts val="740"/>
                  </a:spcBef>
                  <a:buClr>
                    <a:srgbClr val="1D1D1D"/>
                  </a:buClr>
                  <a:buFont typeface="Roboto Lt"/>
                  <a:buChar char="•"/>
                  <a:tabLst>
                    <a:tab pos="310719" algn="l"/>
                    <a:tab pos="311564" algn="l"/>
                    <a:tab pos="5507429" algn="l"/>
                  </a:tabLst>
                </a:pPr>
                <a:r>
                  <a:rPr lang="en-US" sz="2933" spc="-33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</a:t>
                </a:r>
                <a:r>
                  <a:rPr lang="en-US" sz="2933" spc="13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933" spc="-2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dependencies:</a:t>
                </a:r>
                <a:r>
                  <a:rPr lang="en-US" sz="2933" spc="13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933" i="1" spc="7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𝑥</m:t>
                    </m:r>
                    <m:r>
                      <a:rPr lang="zh-CN" altLang="en-US" sz="2933" i="1" spc="7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→</m:t>
                    </m:r>
                    <m:r>
                      <a:rPr lang="en-US" altLang="zh-CN" sz="2933" i="1" spc="7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𝑦</m:t>
                    </m:r>
                  </m:oMath>
                </a14:m>
                <a:r>
                  <a:rPr lang="en-US" sz="2933" i="1" spc="-227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means</a:t>
                </a:r>
                <a:r>
                  <a:rPr lang="en-US" sz="2933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3200" spc="7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lang="en-US"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value </a:t>
                </a:r>
                <a14:m>
                  <m:oMath xmlns:m="http://schemas.openxmlformats.org/officeDocument/2006/math">
                    <m:r>
                      <a:rPr lang="zh-CN" altLang="en-US" sz="3200" i="1" spc="7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𝑥</m:t>
                    </m:r>
                  </m:oMath>
                </a14:m>
                <a:r>
                  <a:rPr lang="en-US" altLang="zh-CN" sz="3200" dirty="0"/>
                  <a:t> </a:t>
                </a:r>
                <a:r>
                  <a:rPr lang="en-US" altLang="zh-CN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determines a</a:t>
                </a:r>
                <a:r>
                  <a:rPr lang="en-US" altLang="zh-CN" sz="3200" dirty="0"/>
                  <a:t> </a:t>
                </a:r>
              </a:p>
              <a:p>
                <a:pPr marL="16088" marR="6773">
                  <a:lnSpc>
                    <a:spcPct val="114199"/>
                  </a:lnSpc>
                  <a:spcBef>
                    <a:spcPts val="740"/>
                  </a:spcBef>
                  <a:buClr>
                    <a:srgbClr val="1D1D1D"/>
                  </a:buClr>
                  <a:tabLst>
                    <a:tab pos="310719" algn="l"/>
                    <a:tab pos="311564" algn="l"/>
                    <a:tab pos="5507429" algn="l"/>
                  </a:tabLst>
                </a:pP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   unique </a:t>
                </a:r>
                <a:r>
                  <a:rPr lang="en-US"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value</a:t>
                </a:r>
                <a:r>
                  <a:rPr lang="en-US" sz="29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7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𝑦</m:t>
                    </m:r>
                  </m:oMath>
                </a14:m>
                <a:endParaRPr sz="36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52" y="1161574"/>
                <a:ext cx="12405049" cy="1821888"/>
              </a:xfrm>
              <a:prstGeom prst="rect">
                <a:avLst/>
              </a:prstGeom>
              <a:blipFill>
                <a:blip r:embed="rId2"/>
                <a:stretch>
                  <a:fillRect l="-1572" b="-11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F8DFB8-41C4-4776-8606-CC0A12B65B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B385A4-84E8-492E-AF7B-EE047C3ED4A2}"/>
              </a:ext>
            </a:extLst>
          </p:cNvPr>
          <p:cNvSpPr txBox="1"/>
          <p:nvPr/>
        </p:nvSpPr>
        <p:spPr>
          <a:xfrm>
            <a:off x="381000" y="3069733"/>
            <a:ext cx="7680360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6518" marR="0" lvl="1" indent="-305639" algn="l" defTabSz="457200" rtl="0" eaLnBrk="1" fontAlgn="auto" latinLnBrk="0" hangingPunct="1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625671" algn="l"/>
                <a:tab pos="627363" algn="l"/>
              </a:tabLst>
              <a:defRPr/>
            </a:pPr>
            <a:r>
              <a:rPr kumimoji="0" lang="en-US" altLang="zh-CN" sz="25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Roboto Lt"/>
              </a:rPr>
              <a:t>E.g. zip code → state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5124872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80" dirty="0"/>
              <a:t>Pattern-based</a:t>
            </a:r>
            <a:r>
              <a:rPr spc="-33" dirty="0"/>
              <a:t> </a:t>
            </a:r>
            <a:r>
              <a:rPr spc="-27" dirty="0"/>
              <a:t>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98144" y="1037445"/>
                <a:ext cx="10474656" cy="4007848"/>
              </a:xfrm>
              <a:prstGeom prst="rect">
                <a:avLst/>
              </a:prstGeom>
            </p:spPr>
            <p:txBody>
              <a:bodyPr vert="horz" wrap="square" lIns="0" tIns="277705" rIns="0" bIns="0" rtlCol="0">
                <a:spAutoFit/>
              </a:bodyPr>
              <a:lstStyle/>
              <a:p>
                <a:pPr marL="310719" indent="-294631">
                  <a:spcBef>
                    <a:spcPts val="2185"/>
                  </a:spcBef>
                  <a:buClr>
                    <a:srgbClr val="1D1D1D"/>
                  </a:buClr>
                  <a:buFont typeface="Roboto Lt"/>
                  <a:buChar char="•"/>
                  <a:tabLst>
                    <a:tab pos="310719" algn="l"/>
                    <a:tab pos="311564" algn="l"/>
                  </a:tabLst>
                </a:pPr>
                <a:r>
                  <a:rPr lang="en-US" sz="2933" spc="-4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Syntactic</a:t>
                </a:r>
                <a:r>
                  <a:rPr lang="en-US" altLang="zh-CN" sz="2933" spc="-4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933" spc="-4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句法</a:t>
                </a:r>
                <a:r>
                  <a:rPr lang="en-US" altLang="zh-CN" sz="2933" spc="-4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933" spc="-4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933" spc="-27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patterns</a:t>
                </a:r>
                <a:endParaRPr lang="en-US" sz="293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5671" marR="358131" lvl="1" indent="-304792">
                  <a:lnSpc>
                    <a:spcPct val="111000"/>
                  </a:lnSpc>
                  <a:spcBef>
                    <a:spcPts val="1447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e.g. 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Map a column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 the </a:t>
                </a: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most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prominent </a:t>
                </a:r>
                <a:r>
                  <a:rPr lang="en-US" sz="2533" spc="-6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data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type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and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identify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values</a:t>
                </a: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do 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not fit</a:t>
                </a:r>
                <a:endParaRPr lang="en-US" sz="2533" dirty="0">
                  <a:latin typeface="Times New Roman" panose="02020603050405020304" pitchFamily="18" charset="0"/>
                  <a:cs typeface="Roboto Lt"/>
                </a:endParaRPr>
              </a:p>
              <a:p>
                <a:pPr marL="626518" lvl="1" indent="-305639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eng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,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en</a:t>
                </a: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,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533" spc="-13" dirty="0" err="1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en</a:t>
                </a:r>
                <a:r>
                  <a:rPr lang="en-US" sz="2533" spc="-20" dirty="0" err="1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g</a:t>
                </a:r>
                <a:r>
                  <a:rPr lang="en-US" sz="2533" spc="-7" dirty="0" err="1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</a:t>
                </a:r>
                <a:r>
                  <a:rPr lang="en-US" sz="2533" spc="-13" dirty="0" err="1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is</a:t>
                </a:r>
                <a:r>
                  <a:rPr lang="en-US" sz="2533" spc="-20" dirty="0" err="1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533" b="0" i="1" spc="-2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→</m:t>
                    </m:r>
                  </m:oMath>
                </a14:m>
                <a:r>
                  <a:rPr lang="en-US" sz="2533" spc="-2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</a:t>
                </a:r>
                <a:r>
                  <a:rPr lang="en-US"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n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g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is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</a:t>
                </a:r>
                <a:endParaRPr lang="en-US" sz="2533" dirty="0">
                  <a:latin typeface="Times New Roman" panose="02020603050405020304" pitchFamily="18" charset="0"/>
                  <a:cs typeface="Roboto Lt"/>
                </a:endParaRPr>
              </a:p>
              <a:p>
                <a:pPr marL="310719" indent="-294631">
                  <a:spcBef>
                    <a:spcPts val="1167"/>
                  </a:spcBef>
                  <a:buClr>
                    <a:srgbClr val="1D1D1D"/>
                  </a:buClr>
                  <a:buFont typeface="Roboto Lt"/>
                  <a:buChar char="•"/>
                  <a:tabLst>
                    <a:tab pos="310719" algn="l"/>
                    <a:tab pos="311564" algn="l"/>
                  </a:tabLst>
                </a:pPr>
                <a:r>
                  <a:rPr lang="en-US" sz="2933" spc="-2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Semantic</a:t>
                </a:r>
                <a:r>
                  <a:rPr lang="en-US" altLang="zh-CN" sz="2933" spc="-2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933" spc="-2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语义</a:t>
                </a:r>
                <a:r>
                  <a:rPr lang="en-US" altLang="zh-CN" sz="2933" spc="-2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933" spc="-60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933" spc="-27" dirty="0">
                    <a:solidFill>
                      <a:srgbClr val="F7A02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patterns</a:t>
                </a:r>
                <a:endParaRPr lang="en-US" sz="293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6518" lvl="1" indent="-305639">
                  <a:spcBef>
                    <a:spcPts val="178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e.g.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Add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rules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through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knowledge </a:t>
                </a:r>
                <a:r>
                  <a:rPr lang="en-US" sz="2533" spc="-2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graph</a:t>
                </a:r>
                <a:endParaRPr lang="en-US" sz="2533" dirty="0">
                  <a:latin typeface="Times New Roman" panose="02020603050405020304" pitchFamily="18" charset="0"/>
                  <a:cs typeface="Roboto Lt"/>
                </a:endParaRPr>
              </a:p>
              <a:p>
                <a:pPr marL="930463" marR="6773" lvl="2" indent="-304792">
                  <a:lnSpc>
                    <a:spcPts val="2533"/>
                  </a:lnSpc>
                  <a:spcBef>
                    <a:spcPts val="1173"/>
                  </a:spcBef>
                  <a:buChar char="•"/>
                  <a:tabLst>
                    <a:tab pos="930463" algn="l"/>
                    <a:tab pos="931310" algn="l"/>
                  </a:tabLst>
                </a:pPr>
                <a:r>
                  <a:rPr lang="en-US" sz="21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Values</a:t>
                </a:r>
                <a:r>
                  <a:rPr lang="en-US" sz="21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in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column </a:t>
                </a:r>
                <a:r>
                  <a:rPr lang="en-US" sz="2133" spc="-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“Country”</a:t>
                </a:r>
                <a:r>
                  <a:rPr lang="en-US" sz="21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need</a:t>
                </a: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1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have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capitals, and </a:t>
                </a:r>
                <a:r>
                  <a:rPr lang="en-US" sz="2133" spc="-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 </a:t>
                </a:r>
                <a:r>
                  <a:rPr lang="en-US" sz="21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value</a:t>
                </a: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133" spc="-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“Stanford”</a:t>
                </a: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is</a:t>
                </a: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1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invalid</a:t>
                </a:r>
                <a:endParaRPr sz="2133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4" y="1037445"/>
                <a:ext cx="10474656" cy="4007848"/>
              </a:xfrm>
              <a:prstGeom prst="rect">
                <a:avLst/>
              </a:prstGeom>
              <a:blipFill>
                <a:blip r:embed="rId2"/>
                <a:stretch>
                  <a:fillRect l="-1937" b="-3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81BE25-DBFC-4492-95D3-386097316F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42</a:t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205486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Summa</a:t>
            </a:r>
            <a:r>
              <a:rPr spc="13" dirty="0"/>
              <a:t>r</a:t>
            </a:r>
            <a:r>
              <a:rPr spc="-113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50" y="1102427"/>
            <a:ext cx="10982649" cy="2461956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310719" indent="-294631">
              <a:spcBef>
                <a:spcPts val="1680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Types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errors: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outliers,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rule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violations,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pattern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violations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54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Multiple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tools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exist to help data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cleaning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773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Graphic 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interface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interactive cleaning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107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Automatically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detect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fix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62800" y="2177560"/>
            <a:ext cx="4733713" cy="3578013"/>
            <a:chOff x="5593765" y="1802424"/>
            <a:chExt cx="3550285" cy="26835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3765" y="1802424"/>
              <a:ext cx="3550234" cy="2682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4566" y="1853223"/>
              <a:ext cx="3499434" cy="2581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989602" y="5908140"/>
            <a:ext cx="181779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240"/>
              </a:lnSpc>
            </a:pPr>
            <a:r>
              <a:rPr sz="1867" spc="-13" dirty="0">
                <a:latin typeface="Times New Roman" panose="02020603050405020304" pitchFamily="18" charset="0"/>
                <a:cs typeface="Roboto Lt"/>
              </a:rPr>
              <a:t>Trifacta</a:t>
            </a:r>
            <a:r>
              <a:rPr sz="1867" spc="-8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867" spc="-13" dirty="0">
                <a:latin typeface="Times New Roman" panose="02020603050405020304" pitchFamily="18" charset="0"/>
                <a:cs typeface="Roboto Lt"/>
              </a:rPr>
              <a:t>Wrangler</a:t>
            </a:r>
            <a:endParaRPr sz="1867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515714B-71EC-4C5F-AB7D-447304D54E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43</a:t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Labeling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Part Summary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73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43764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47" dirty="0"/>
              <a:t>Data</a:t>
            </a:r>
            <a:r>
              <a:rPr spc="-147" dirty="0"/>
              <a:t> </a:t>
            </a:r>
            <a:r>
              <a:rPr spc="-40" dirty="0"/>
              <a:t>Transformation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53" y="1237894"/>
            <a:ext cx="11024136" cy="16898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6773" indent="-294631">
              <a:lnSpc>
                <a:spcPct val="113599"/>
              </a:lnSpc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ML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algorithms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prefer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well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defined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fixed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length,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well-conditioned,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nicely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distributed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input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54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Next, data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transformation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methods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different data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types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34277" y="3580570"/>
            <a:ext cx="1693333" cy="1423247"/>
          </a:xfrm>
          <a:custGeom>
            <a:avLst/>
            <a:gdLst/>
            <a:ahLst/>
            <a:cxnLst/>
            <a:rect l="l" t="t" r="r" b="b"/>
            <a:pathLst>
              <a:path w="1270000" h="1067435">
                <a:moveTo>
                  <a:pt x="291211" y="0"/>
                </a:moveTo>
                <a:lnTo>
                  <a:pt x="978789" y="0"/>
                </a:lnTo>
                <a:lnTo>
                  <a:pt x="1036739" y="223"/>
                </a:lnTo>
                <a:lnTo>
                  <a:pt x="1083471" y="1784"/>
                </a:lnTo>
                <a:lnTo>
                  <a:pt x="1149692" y="14274"/>
                </a:lnTo>
                <a:lnTo>
                  <a:pt x="1184527" y="31478"/>
                </a:lnTo>
                <a:lnTo>
                  <a:pt x="1214462" y="55537"/>
                </a:lnTo>
                <a:lnTo>
                  <a:pt x="1238521" y="85472"/>
                </a:lnTo>
                <a:lnTo>
                  <a:pt x="1255725" y="120307"/>
                </a:lnTo>
                <a:lnTo>
                  <a:pt x="1268215" y="186539"/>
                </a:lnTo>
                <a:lnTo>
                  <a:pt x="1269776" y="233273"/>
                </a:lnTo>
                <a:lnTo>
                  <a:pt x="1270000" y="291223"/>
                </a:lnTo>
                <a:lnTo>
                  <a:pt x="1270000" y="775589"/>
                </a:lnTo>
                <a:lnTo>
                  <a:pt x="1269776" y="833542"/>
                </a:lnTo>
                <a:lnTo>
                  <a:pt x="1268215" y="880277"/>
                </a:lnTo>
                <a:lnTo>
                  <a:pt x="1255725" y="946508"/>
                </a:lnTo>
                <a:lnTo>
                  <a:pt x="1238521" y="981341"/>
                </a:lnTo>
                <a:lnTo>
                  <a:pt x="1214462" y="1011274"/>
                </a:lnTo>
                <a:lnTo>
                  <a:pt x="1184527" y="1035330"/>
                </a:lnTo>
                <a:lnTo>
                  <a:pt x="1149692" y="1052532"/>
                </a:lnTo>
                <a:lnTo>
                  <a:pt x="1083471" y="1065022"/>
                </a:lnTo>
                <a:lnTo>
                  <a:pt x="1036739" y="1066583"/>
                </a:lnTo>
                <a:lnTo>
                  <a:pt x="978789" y="1066806"/>
                </a:lnTo>
                <a:lnTo>
                  <a:pt x="291211" y="1066806"/>
                </a:lnTo>
                <a:lnTo>
                  <a:pt x="233260" y="1066583"/>
                </a:lnTo>
                <a:lnTo>
                  <a:pt x="186526" y="1065022"/>
                </a:lnTo>
                <a:lnTo>
                  <a:pt x="120294" y="1052532"/>
                </a:lnTo>
                <a:lnTo>
                  <a:pt x="85462" y="1035330"/>
                </a:lnTo>
                <a:lnTo>
                  <a:pt x="55529" y="1011274"/>
                </a:lnTo>
                <a:lnTo>
                  <a:pt x="31470" y="981341"/>
                </a:lnTo>
                <a:lnTo>
                  <a:pt x="14262" y="946508"/>
                </a:lnTo>
                <a:lnTo>
                  <a:pt x="1782" y="880277"/>
                </a:lnTo>
                <a:lnTo>
                  <a:pt x="222" y="833542"/>
                </a:lnTo>
                <a:lnTo>
                  <a:pt x="0" y="775589"/>
                </a:lnTo>
                <a:lnTo>
                  <a:pt x="0" y="291223"/>
                </a:lnTo>
                <a:lnTo>
                  <a:pt x="222" y="233273"/>
                </a:lnTo>
                <a:lnTo>
                  <a:pt x="1782" y="186539"/>
                </a:lnTo>
                <a:lnTo>
                  <a:pt x="14262" y="120307"/>
                </a:lnTo>
                <a:lnTo>
                  <a:pt x="31470" y="85472"/>
                </a:lnTo>
                <a:lnTo>
                  <a:pt x="55529" y="55537"/>
                </a:lnTo>
                <a:lnTo>
                  <a:pt x="85462" y="31478"/>
                </a:lnTo>
                <a:lnTo>
                  <a:pt x="120294" y="14274"/>
                </a:lnTo>
                <a:lnTo>
                  <a:pt x="186526" y="1784"/>
                </a:lnTo>
                <a:lnTo>
                  <a:pt x="233260" y="223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3037602" y="3897528"/>
            <a:ext cx="1626447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83722" marR="6773" indent="-167636">
              <a:lnSpc>
                <a:spcPts val="2800"/>
              </a:lnSpc>
              <a:spcBef>
                <a:spcPts val="292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Labelling</a:t>
            </a:r>
            <a:r>
              <a:rPr sz="2400" spc="-1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&amp; </a:t>
            </a:r>
            <a:r>
              <a:rPr sz="2400" spc="-56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cleaning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29200" y="3581400"/>
            <a:ext cx="1727200" cy="1456267"/>
            <a:chOff x="3776713" y="3095358"/>
            <a:chExt cx="1295400" cy="1092200"/>
          </a:xfrm>
        </p:grpSpPr>
        <p:sp>
          <p:nvSpPr>
            <p:cNvPr id="8" name="object 8"/>
            <p:cNvSpPr/>
            <p:nvPr/>
          </p:nvSpPr>
          <p:spPr>
            <a:xfrm>
              <a:off x="3789413" y="3108058"/>
              <a:ext cx="1270000" cy="1066800"/>
            </a:xfrm>
            <a:custGeom>
              <a:avLst/>
              <a:gdLst/>
              <a:ahLst/>
              <a:cxnLst/>
              <a:rect l="l" t="t" r="r" b="b"/>
              <a:pathLst>
                <a:path w="1270000" h="1066800">
                  <a:moveTo>
                    <a:pt x="978789" y="0"/>
                  </a:moveTo>
                  <a:lnTo>
                    <a:pt x="291211" y="0"/>
                  </a:lnTo>
                  <a:lnTo>
                    <a:pt x="233260" y="222"/>
                  </a:lnTo>
                  <a:lnTo>
                    <a:pt x="186528" y="1782"/>
                  </a:lnTo>
                  <a:lnTo>
                    <a:pt x="120307" y="14262"/>
                  </a:lnTo>
                  <a:lnTo>
                    <a:pt x="85467" y="31465"/>
                  </a:lnTo>
                  <a:lnTo>
                    <a:pt x="55532" y="55524"/>
                  </a:lnTo>
                  <a:lnTo>
                    <a:pt x="31476" y="85460"/>
                  </a:lnTo>
                  <a:lnTo>
                    <a:pt x="14274" y="120294"/>
                  </a:lnTo>
                  <a:lnTo>
                    <a:pt x="1784" y="186526"/>
                  </a:lnTo>
                  <a:lnTo>
                    <a:pt x="223" y="233260"/>
                  </a:lnTo>
                  <a:lnTo>
                    <a:pt x="0" y="291211"/>
                  </a:lnTo>
                  <a:lnTo>
                    <a:pt x="0" y="775586"/>
                  </a:lnTo>
                  <a:lnTo>
                    <a:pt x="223" y="833534"/>
                  </a:lnTo>
                  <a:lnTo>
                    <a:pt x="1784" y="880267"/>
                  </a:lnTo>
                  <a:lnTo>
                    <a:pt x="14274" y="946495"/>
                  </a:lnTo>
                  <a:lnTo>
                    <a:pt x="31476" y="981329"/>
                  </a:lnTo>
                  <a:lnTo>
                    <a:pt x="55532" y="1011262"/>
                  </a:lnTo>
                  <a:lnTo>
                    <a:pt x="85467" y="1035320"/>
                  </a:lnTo>
                  <a:lnTo>
                    <a:pt x="120307" y="1052526"/>
                  </a:lnTo>
                  <a:lnTo>
                    <a:pt x="186528" y="1065010"/>
                  </a:lnTo>
                  <a:lnTo>
                    <a:pt x="233260" y="1066570"/>
                  </a:lnTo>
                  <a:lnTo>
                    <a:pt x="291211" y="1066793"/>
                  </a:lnTo>
                  <a:lnTo>
                    <a:pt x="978789" y="1066793"/>
                  </a:lnTo>
                  <a:lnTo>
                    <a:pt x="1036739" y="1066570"/>
                  </a:lnTo>
                  <a:lnTo>
                    <a:pt x="1083473" y="1065010"/>
                  </a:lnTo>
                  <a:lnTo>
                    <a:pt x="1149705" y="1052526"/>
                  </a:lnTo>
                  <a:lnTo>
                    <a:pt x="1184537" y="1035320"/>
                  </a:lnTo>
                  <a:lnTo>
                    <a:pt x="1214469" y="1011262"/>
                  </a:lnTo>
                  <a:lnTo>
                    <a:pt x="1238523" y="981329"/>
                  </a:lnTo>
                  <a:lnTo>
                    <a:pt x="1255725" y="946495"/>
                  </a:lnTo>
                  <a:lnTo>
                    <a:pt x="1268215" y="880267"/>
                  </a:lnTo>
                  <a:lnTo>
                    <a:pt x="1269776" y="833534"/>
                  </a:lnTo>
                  <a:lnTo>
                    <a:pt x="1270000" y="775586"/>
                  </a:lnTo>
                  <a:lnTo>
                    <a:pt x="1270000" y="291211"/>
                  </a:lnTo>
                  <a:lnTo>
                    <a:pt x="1269776" y="233260"/>
                  </a:lnTo>
                  <a:lnTo>
                    <a:pt x="1268215" y="186526"/>
                  </a:lnTo>
                  <a:lnTo>
                    <a:pt x="1255725" y="120294"/>
                  </a:lnTo>
                  <a:lnTo>
                    <a:pt x="1238523" y="85460"/>
                  </a:lnTo>
                  <a:lnTo>
                    <a:pt x="1214469" y="55524"/>
                  </a:lnTo>
                  <a:lnTo>
                    <a:pt x="1184537" y="31465"/>
                  </a:lnTo>
                  <a:lnTo>
                    <a:pt x="1149705" y="14262"/>
                  </a:lnTo>
                  <a:lnTo>
                    <a:pt x="1083473" y="1782"/>
                  </a:lnTo>
                  <a:lnTo>
                    <a:pt x="1036739" y="222"/>
                  </a:lnTo>
                  <a:lnTo>
                    <a:pt x="978789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789413" y="3108058"/>
              <a:ext cx="1270000" cy="1066800"/>
            </a:xfrm>
            <a:custGeom>
              <a:avLst/>
              <a:gdLst/>
              <a:ahLst/>
              <a:cxnLst/>
              <a:rect l="l" t="t" r="r" b="b"/>
              <a:pathLst>
                <a:path w="1270000" h="1066800">
                  <a:moveTo>
                    <a:pt x="291211" y="0"/>
                  </a:moveTo>
                  <a:lnTo>
                    <a:pt x="978789" y="0"/>
                  </a:lnTo>
                  <a:lnTo>
                    <a:pt x="1036739" y="222"/>
                  </a:lnTo>
                  <a:lnTo>
                    <a:pt x="1083473" y="1782"/>
                  </a:lnTo>
                  <a:lnTo>
                    <a:pt x="1149705" y="14262"/>
                  </a:lnTo>
                  <a:lnTo>
                    <a:pt x="1184537" y="31465"/>
                  </a:lnTo>
                  <a:lnTo>
                    <a:pt x="1214469" y="55524"/>
                  </a:lnTo>
                  <a:lnTo>
                    <a:pt x="1238523" y="85460"/>
                  </a:lnTo>
                  <a:lnTo>
                    <a:pt x="1255725" y="120294"/>
                  </a:lnTo>
                  <a:lnTo>
                    <a:pt x="1268215" y="186526"/>
                  </a:lnTo>
                  <a:lnTo>
                    <a:pt x="1269776" y="233260"/>
                  </a:lnTo>
                  <a:lnTo>
                    <a:pt x="1270000" y="291211"/>
                  </a:lnTo>
                  <a:lnTo>
                    <a:pt x="1270000" y="775581"/>
                  </a:lnTo>
                  <a:lnTo>
                    <a:pt x="1269776" y="833532"/>
                  </a:lnTo>
                  <a:lnTo>
                    <a:pt x="1268215" y="880267"/>
                  </a:lnTo>
                  <a:lnTo>
                    <a:pt x="1255725" y="946495"/>
                  </a:lnTo>
                  <a:lnTo>
                    <a:pt x="1238523" y="981329"/>
                  </a:lnTo>
                  <a:lnTo>
                    <a:pt x="1214469" y="1011262"/>
                  </a:lnTo>
                  <a:lnTo>
                    <a:pt x="1184537" y="1035320"/>
                  </a:lnTo>
                  <a:lnTo>
                    <a:pt x="1149705" y="1052526"/>
                  </a:lnTo>
                  <a:lnTo>
                    <a:pt x="1083473" y="1065010"/>
                  </a:lnTo>
                  <a:lnTo>
                    <a:pt x="1036739" y="1066570"/>
                  </a:lnTo>
                  <a:lnTo>
                    <a:pt x="978789" y="1066793"/>
                  </a:lnTo>
                  <a:lnTo>
                    <a:pt x="291211" y="1066793"/>
                  </a:lnTo>
                  <a:lnTo>
                    <a:pt x="233260" y="1066570"/>
                  </a:lnTo>
                  <a:lnTo>
                    <a:pt x="186528" y="1065010"/>
                  </a:lnTo>
                  <a:lnTo>
                    <a:pt x="120307" y="1052526"/>
                  </a:lnTo>
                  <a:lnTo>
                    <a:pt x="85467" y="1035320"/>
                  </a:lnTo>
                  <a:lnTo>
                    <a:pt x="55532" y="1011262"/>
                  </a:lnTo>
                  <a:lnTo>
                    <a:pt x="31476" y="981329"/>
                  </a:lnTo>
                  <a:lnTo>
                    <a:pt x="14274" y="946495"/>
                  </a:lnTo>
                  <a:lnTo>
                    <a:pt x="1784" y="880267"/>
                  </a:lnTo>
                  <a:lnTo>
                    <a:pt x="223" y="833532"/>
                  </a:lnTo>
                  <a:lnTo>
                    <a:pt x="0" y="775581"/>
                  </a:lnTo>
                  <a:lnTo>
                    <a:pt x="0" y="291211"/>
                  </a:lnTo>
                  <a:lnTo>
                    <a:pt x="223" y="233260"/>
                  </a:lnTo>
                  <a:lnTo>
                    <a:pt x="1784" y="186526"/>
                  </a:lnTo>
                  <a:lnTo>
                    <a:pt x="14274" y="120294"/>
                  </a:lnTo>
                  <a:lnTo>
                    <a:pt x="31476" y="85460"/>
                  </a:lnTo>
                  <a:lnTo>
                    <a:pt x="55532" y="55524"/>
                  </a:lnTo>
                  <a:lnTo>
                    <a:pt x="85467" y="31465"/>
                  </a:lnTo>
                  <a:lnTo>
                    <a:pt x="120307" y="14262"/>
                  </a:lnTo>
                  <a:lnTo>
                    <a:pt x="186528" y="1782"/>
                  </a:lnTo>
                  <a:lnTo>
                    <a:pt x="233260" y="222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78490" y="3664000"/>
            <a:ext cx="1967022" cy="1153306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-2540" algn="ctr">
              <a:lnSpc>
                <a:spcPts val="2800"/>
              </a:lnSpc>
              <a:spcBef>
                <a:spcPts val="292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0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2400" spc="-6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lang="en-US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2400" spc="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f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m</a:t>
            </a:r>
            <a:r>
              <a:rPr lang="en-US"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-</a:t>
            </a:r>
            <a:r>
              <a:rPr sz="2400" spc="-13" dirty="0" err="1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7" dirty="0" err="1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tion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41058" y="3582212"/>
            <a:ext cx="1851660" cy="1456267"/>
            <a:chOff x="5360606" y="3095967"/>
            <a:chExt cx="1388745" cy="1092200"/>
          </a:xfrm>
        </p:grpSpPr>
        <p:sp>
          <p:nvSpPr>
            <p:cNvPr id="12" name="object 12"/>
            <p:cNvSpPr/>
            <p:nvPr/>
          </p:nvSpPr>
          <p:spPr>
            <a:xfrm>
              <a:off x="5373306" y="3108667"/>
              <a:ext cx="1363345" cy="1066800"/>
            </a:xfrm>
            <a:custGeom>
              <a:avLst/>
              <a:gdLst/>
              <a:ahLst/>
              <a:cxnLst/>
              <a:rect l="l" t="t" r="r" b="b"/>
              <a:pathLst>
                <a:path w="1363345" h="1066800">
                  <a:moveTo>
                    <a:pt x="1071727" y="0"/>
                  </a:moveTo>
                  <a:lnTo>
                    <a:pt x="291211" y="0"/>
                  </a:lnTo>
                  <a:lnTo>
                    <a:pt x="233260" y="222"/>
                  </a:lnTo>
                  <a:lnTo>
                    <a:pt x="186528" y="1782"/>
                  </a:lnTo>
                  <a:lnTo>
                    <a:pt x="120307" y="14262"/>
                  </a:lnTo>
                  <a:lnTo>
                    <a:pt x="85472" y="31465"/>
                  </a:lnTo>
                  <a:lnTo>
                    <a:pt x="55537" y="55524"/>
                  </a:lnTo>
                  <a:lnTo>
                    <a:pt x="31478" y="85460"/>
                  </a:lnTo>
                  <a:lnTo>
                    <a:pt x="14274" y="120294"/>
                  </a:lnTo>
                  <a:lnTo>
                    <a:pt x="1784" y="186526"/>
                  </a:lnTo>
                  <a:lnTo>
                    <a:pt x="223" y="233260"/>
                  </a:lnTo>
                  <a:lnTo>
                    <a:pt x="0" y="291211"/>
                  </a:lnTo>
                  <a:lnTo>
                    <a:pt x="0" y="775587"/>
                  </a:lnTo>
                  <a:lnTo>
                    <a:pt x="223" y="833535"/>
                  </a:lnTo>
                  <a:lnTo>
                    <a:pt x="1784" y="880268"/>
                  </a:lnTo>
                  <a:lnTo>
                    <a:pt x="14274" y="946496"/>
                  </a:lnTo>
                  <a:lnTo>
                    <a:pt x="31478" y="981330"/>
                  </a:lnTo>
                  <a:lnTo>
                    <a:pt x="55537" y="1011265"/>
                  </a:lnTo>
                  <a:lnTo>
                    <a:pt x="85472" y="1035323"/>
                  </a:lnTo>
                  <a:lnTo>
                    <a:pt x="120307" y="1052526"/>
                  </a:lnTo>
                  <a:lnTo>
                    <a:pt x="186528" y="1065011"/>
                  </a:lnTo>
                  <a:lnTo>
                    <a:pt x="233260" y="1066572"/>
                  </a:lnTo>
                  <a:lnTo>
                    <a:pt x="291211" y="1066794"/>
                  </a:lnTo>
                  <a:lnTo>
                    <a:pt x="1071727" y="1066794"/>
                  </a:lnTo>
                  <a:lnTo>
                    <a:pt x="1129672" y="1066572"/>
                  </a:lnTo>
                  <a:lnTo>
                    <a:pt x="1176405" y="1065011"/>
                  </a:lnTo>
                  <a:lnTo>
                    <a:pt x="1242631" y="1052526"/>
                  </a:lnTo>
                  <a:lnTo>
                    <a:pt x="1277465" y="1035323"/>
                  </a:lnTo>
                  <a:lnTo>
                    <a:pt x="1307401" y="1011265"/>
                  </a:lnTo>
                  <a:lnTo>
                    <a:pt x="1331460" y="981330"/>
                  </a:lnTo>
                  <a:lnTo>
                    <a:pt x="1348663" y="946496"/>
                  </a:lnTo>
                  <a:lnTo>
                    <a:pt x="1361154" y="880268"/>
                  </a:lnTo>
                  <a:lnTo>
                    <a:pt x="1362715" y="833535"/>
                  </a:lnTo>
                  <a:lnTo>
                    <a:pt x="1362938" y="775587"/>
                  </a:lnTo>
                  <a:lnTo>
                    <a:pt x="1362938" y="291211"/>
                  </a:lnTo>
                  <a:lnTo>
                    <a:pt x="1362715" y="233260"/>
                  </a:lnTo>
                  <a:lnTo>
                    <a:pt x="1361154" y="186526"/>
                  </a:lnTo>
                  <a:lnTo>
                    <a:pt x="1348663" y="120294"/>
                  </a:lnTo>
                  <a:lnTo>
                    <a:pt x="1331460" y="85460"/>
                  </a:lnTo>
                  <a:lnTo>
                    <a:pt x="1307401" y="55524"/>
                  </a:lnTo>
                  <a:lnTo>
                    <a:pt x="1277465" y="31465"/>
                  </a:lnTo>
                  <a:lnTo>
                    <a:pt x="1242631" y="14262"/>
                  </a:lnTo>
                  <a:lnTo>
                    <a:pt x="1176405" y="1782"/>
                  </a:lnTo>
                  <a:lnTo>
                    <a:pt x="1129672" y="222"/>
                  </a:lnTo>
                  <a:lnTo>
                    <a:pt x="1071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73306" y="3108667"/>
              <a:ext cx="1363345" cy="1066800"/>
            </a:xfrm>
            <a:custGeom>
              <a:avLst/>
              <a:gdLst/>
              <a:ahLst/>
              <a:cxnLst/>
              <a:rect l="l" t="t" r="r" b="b"/>
              <a:pathLst>
                <a:path w="1363345" h="1066800">
                  <a:moveTo>
                    <a:pt x="291211" y="0"/>
                  </a:moveTo>
                  <a:lnTo>
                    <a:pt x="1071727" y="0"/>
                  </a:lnTo>
                  <a:lnTo>
                    <a:pt x="1129672" y="222"/>
                  </a:lnTo>
                  <a:lnTo>
                    <a:pt x="1176405" y="1782"/>
                  </a:lnTo>
                  <a:lnTo>
                    <a:pt x="1242631" y="14262"/>
                  </a:lnTo>
                  <a:lnTo>
                    <a:pt x="1277465" y="31465"/>
                  </a:lnTo>
                  <a:lnTo>
                    <a:pt x="1307401" y="55524"/>
                  </a:lnTo>
                  <a:lnTo>
                    <a:pt x="1331460" y="85460"/>
                  </a:lnTo>
                  <a:lnTo>
                    <a:pt x="1348663" y="120294"/>
                  </a:lnTo>
                  <a:lnTo>
                    <a:pt x="1361154" y="186526"/>
                  </a:lnTo>
                  <a:lnTo>
                    <a:pt x="1362715" y="233260"/>
                  </a:lnTo>
                  <a:lnTo>
                    <a:pt x="1362938" y="291211"/>
                  </a:lnTo>
                  <a:lnTo>
                    <a:pt x="1362938" y="775587"/>
                  </a:lnTo>
                  <a:lnTo>
                    <a:pt x="1362715" y="833537"/>
                  </a:lnTo>
                  <a:lnTo>
                    <a:pt x="1361154" y="880270"/>
                  </a:lnTo>
                  <a:lnTo>
                    <a:pt x="1348663" y="946496"/>
                  </a:lnTo>
                  <a:lnTo>
                    <a:pt x="1331460" y="981330"/>
                  </a:lnTo>
                  <a:lnTo>
                    <a:pt x="1307401" y="1011265"/>
                  </a:lnTo>
                  <a:lnTo>
                    <a:pt x="1277465" y="1035323"/>
                  </a:lnTo>
                  <a:lnTo>
                    <a:pt x="1242631" y="1052526"/>
                  </a:lnTo>
                  <a:lnTo>
                    <a:pt x="1176405" y="1065015"/>
                  </a:lnTo>
                  <a:lnTo>
                    <a:pt x="1129672" y="1066576"/>
                  </a:lnTo>
                  <a:lnTo>
                    <a:pt x="1071727" y="1066800"/>
                  </a:lnTo>
                  <a:lnTo>
                    <a:pt x="291211" y="1066800"/>
                  </a:lnTo>
                  <a:lnTo>
                    <a:pt x="233260" y="1066576"/>
                  </a:lnTo>
                  <a:lnTo>
                    <a:pt x="186528" y="1065015"/>
                  </a:lnTo>
                  <a:lnTo>
                    <a:pt x="120307" y="1052526"/>
                  </a:lnTo>
                  <a:lnTo>
                    <a:pt x="85472" y="1035323"/>
                  </a:lnTo>
                  <a:lnTo>
                    <a:pt x="55537" y="1011265"/>
                  </a:lnTo>
                  <a:lnTo>
                    <a:pt x="31478" y="981330"/>
                  </a:lnTo>
                  <a:lnTo>
                    <a:pt x="14274" y="946496"/>
                  </a:lnTo>
                  <a:lnTo>
                    <a:pt x="1784" y="880270"/>
                  </a:lnTo>
                  <a:lnTo>
                    <a:pt x="223" y="833537"/>
                  </a:lnTo>
                  <a:lnTo>
                    <a:pt x="0" y="775587"/>
                  </a:lnTo>
                  <a:lnTo>
                    <a:pt x="0" y="291211"/>
                  </a:lnTo>
                  <a:lnTo>
                    <a:pt x="223" y="233260"/>
                  </a:lnTo>
                  <a:lnTo>
                    <a:pt x="1784" y="186526"/>
                  </a:lnTo>
                  <a:lnTo>
                    <a:pt x="14274" y="120294"/>
                  </a:lnTo>
                  <a:lnTo>
                    <a:pt x="31478" y="85460"/>
                  </a:lnTo>
                  <a:lnTo>
                    <a:pt x="55537" y="55524"/>
                  </a:lnTo>
                  <a:lnTo>
                    <a:pt x="85472" y="31465"/>
                  </a:lnTo>
                  <a:lnTo>
                    <a:pt x="120307" y="14262"/>
                  </a:lnTo>
                  <a:lnTo>
                    <a:pt x="186528" y="1782"/>
                  </a:lnTo>
                  <a:lnTo>
                    <a:pt x="233260" y="222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73130" y="3922556"/>
            <a:ext cx="1868435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270080">
              <a:lnSpc>
                <a:spcPts val="2800"/>
              </a:lnSpc>
              <a:spcBef>
                <a:spcPts val="292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Feature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en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eer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2410" y="3596691"/>
            <a:ext cx="1693333" cy="1422400"/>
          </a:xfrm>
          <a:custGeom>
            <a:avLst/>
            <a:gdLst/>
            <a:ahLst/>
            <a:cxnLst/>
            <a:rect l="l" t="t" r="r" b="b"/>
            <a:pathLst>
              <a:path w="1270000" h="1066800">
                <a:moveTo>
                  <a:pt x="291212" y="0"/>
                </a:moveTo>
                <a:lnTo>
                  <a:pt x="978795" y="0"/>
                </a:lnTo>
                <a:lnTo>
                  <a:pt x="1036740" y="223"/>
                </a:lnTo>
                <a:lnTo>
                  <a:pt x="1083473" y="1784"/>
                </a:lnTo>
                <a:lnTo>
                  <a:pt x="1149699" y="14274"/>
                </a:lnTo>
                <a:lnTo>
                  <a:pt x="1184533" y="31478"/>
                </a:lnTo>
                <a:lnTo>
                  <a:pt x="1214469" y="55537"/>
                </a:lnTo>
                <a:lnTo>
                  <a:pt x="1238528" y="85472"/>
                </a:lnTo>
                <a:lnTo>
                  <a:pt x="1255731" y="120307"/>
                </a:lnTo>
                <a:lnTo>
                  <a:pt x="1268210" y="186532"/>
                </a:lnTo>
                <a:lnTo>
                  <a:pt x="1269770" y="233265"/>
                </a:lnTo>
                <a:lnTo>
                  <a:pt x="1269993" y="291211"/>
                </a:lnTo>
                <a:lnTo>
                  <a:pt x="1269993" y="775592"/>
                </a:lnTo>
                <a:lnTo>
                  <a:pt x="1269770" y="833543"/>
                </a:lnTo>
                <a:lnTo>
                  <a:pt x="1268210" y="880277"/>
                </a:lnTo>
                <a:lnTo>
                  <a:pt x="1255731" y="946508"/>
                </a:lnTo>
                <a:lnTo>
                  <a:pt x="1238528" y="981338"/>
                </a:lnTo>
                <a:lnTo>
                  <a:pt x="1214469" y="1011271"/>
                </a:lnTo>
                <a:lnTo>
                  <a:pt x="1184533" y="1035329"/>
                </a:lnTo>
                <a:lnTo>
                  <a:pt x="1149699" y="1052532"/>
                </a:lnTo>
                <a:lnTo>
                  <a:pt x="1083473" y="1065021"/>
                </a:lnTo>
                <a:lnTo>
                  <a:pt x="1036740" y="1066582"/>
                </a:lnTo>
                <a:lnTo>
                  <a:pt x="978795" y="1066805"/>
                </a:lnTo>
                <a:lnTo>
                  <a:pt x="291212" y="1066805"/>
                </a:lnTo>
                <a:lnTo>
                  <a:pt x="233262" y="1066582"/>
                </a:lnTo>
                <a:lnTo>
                  <a:pt x="186528" y="1065021"/>
                </a:lnTo>
                <a:lnTo>
                  <a:pt x="120302" y="1052532"/>
                </a:lnTo>
                <a:lnTo>
                  <a:pt x="85468" y="1035329"/>
                </a:lnTo>
                <a:lnTo>
                  <a:pt x="55533" y="1011271"/>
                </a:lnTo>
                <a:lnTo>
                  <a:pt x="31475" y="981338"/>
                </a:lnTo>
                <a:lnTo>
                  <a:pt x="14272" y="946508"/>
                </a:lnTo>
                <a:lnTo>
                  <a:pt x="1784" y="880277"/>
                </a:lnTo>
                <a:lnTo>
                  <a:pt x="223" y="833543"/>
                </a:lnTo>
                <a:lnTo>
                  <a:pt x="0" y="775592"/>
                </a:lnTo>
                <a:lnTo>
                  <a:pt x="0" y="291211"/>
                </a:lnTo>
                <a:lnTo>
                  <a:pt x="223" y="233265"/>
                </a:lnTo>
                <a:lnTo>
                  <a:pt x="1784" y="186532"/>
                </a:lnTo>
                <a:lnTo>
                  <a:pt x="14272" y="120307"/>
                </a:lnTo>
                <a:lnTo>
                  <a:pt x="31475" y="85472"/>
                </a:lnTo>
                <a:lnTo>
                  <a:pt x="55533" y="55537"/>
                </a:lnTo>
                <a:lnTo>
                  <a:pt x="85468" y="31478"/>
                </a:lnTo>
                <a:lnTo>
                  <a:pt x="120302" y="14274"/>
                </a:lnTo>
                <a:lnTo>
                  <a:pt x="186528" y="1784"/>
                </a:lnTo>
                <a:lnTo>
                  <a:pt x="233262" y="223"/>
                </a:lnTo>
                <a:lnTo>
                  <a:pt x="291212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1010680" y="3920118"/>
            <a:ext cx="1315720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11006">
              <a:lnSpc>
                <a:spcPts val="2800"/>
              </a:lnSpc>
              <a:spcBef>
                <a:spcPts val="292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Daw</a:t>
            </a:r>
            <a:r>
              <a:rPr sz="2400" spc="-10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56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colle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cting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93767" y="3598333"/>
            <a:ext cx="1693333" cy="1422400"/>
          </a:xfrm>
          <a:custGeom>
            <a:avLst/>
            <a:gdLst/>
            <a:ahLst/>
            <a:cxnLst/>
            <a:rect l="l" t="t" r="r" b="b"/>
            <a:pathLst>
              <a:path w="1270000" h="1066800">
                <a:moveTo>
                  <a:pt x="291211" y="0"/>
                </a:moveTo>
                <a:lnTo>
                  <a:pt x="978789" y="0"/>
                </a:lnTo>
                <a:lnTo>
                  <a:pt x="1036739" y="222"/>
                </a:lnTo>
                <a:lnTo>
                  <a:pt x="1083471" y="1782"/>
                </a:lnTo>
                <a:lnTo>
                  <a:pt x="1149692" y="14262"/>
                </a:lnTo>
                <a:lnTo>
                  <a:pt x="1184527" y="31465"/>
                </a:lnTo>
                <a:lnTo>
                  <a:pt x="1214462" y="55524"/>
                </a:lnTo>
                <a:lnTo>
                  <a:pt x="1238521" y="85460"/>
                </a:lnTo>
                <a:lnTo>
                  <a:pt x="1255725" y="120294"/>
                </a:lnTo>
                <a:lnTo>
                  <a:pt x="1268215" y="186526"/>
                </a:lnTo>
                <a:lnTo>
                  <a:pt x="1269776" y="233260"/>
                </a:lnTo>
                <a:lnTo>
                  <a:pt x="1270000" y="291211"/>
                </a:lnTo>
                <a:lnTo>
                  <a:pt x="1270000" y="775581"/>
                </a:lnTo>
                <a:lnTo>
                  <a:pt x="1269776" y="833532"/>
                </a:lnTo>
                <a:lnTo>
                  <a:pt x="1268215" y="880267"/>
                </a:lnTo>
                <a:lnTo>
                  <a:pt x="1255725" y="946495"/>
                </a:lnTo>
                <a:lnTo>
                  <a:pt x="1238521" y="981329"/>
                </a:lnTo>
                <a:lnTo>
                  <a:pt x="1214462" y="1011262"/>
                </a:lnTo>
                <a:lnTo>
                  <a:pt x="1184527" y="1035320"/>
                </a:lnTo>
                <a:lnTo>
                  <a:pt x="1149692" y="1052526"/>
                </a:lnTo>
                <a:lnTo>
                  <a:pt x="1083471" y="1065010"/>
                </a:lnTo>
                <a:lnTo>
                  <a:pt x="1036739" y="1066570"/>
                </a:lnTo>
                <a:lnTo>
                  <a:pt x="978789" y="1066793"/>
                </a:lnTo>
                <a:lnTo>
                  <a:pt x="291211" y="1066793"/>
                </a:lnTo>
                <a:lnTo>
                  <a:pt x="233260" y="1066570"/>
                </a:lnTo>
                <a:lnTo>
                  <a:pt x="186526" y="1065010"/>
                </a:lnTo>
                <a:lnTo>
                  <a:pt x="120294" y="1052526"/>
                </a:lnTo>
                <a:lnTo>
                  <a:pt x="85462" y="1035320"/>
                </a:lnTo>
                <a:lnTo>
                  <a:pt x="55529" y="1011262"/>
                </a:lnTo>
                <a:lnTo>
                  <a:pt x="31470" y="981329"/>
                </a:lnTo>
                <a:lnTo>
                  <a:pt x="14262" y="946495"/>
                </a:lnTo>
                <a:lnTo>
                  <a:pt x="1782" y="880267"/>
                </a:lnTo>
                <a:lnTo>
                  <a:pt x="222" y="833532"/>
                </a:lnTo>
                <a:lnTo>
                  <a:pt x="0" y="775581"/>
                </a:lnTo>
                <a:lnTo>
                  <a:pt x="0" y="291211"/>
                </a:lnTo>
                <a:lnTo>
                  <a:pt x="222" y="233260"/>
                </a:lnTo>
                <a:lnTo>
                  <a:pt x="1782" y="186526"/>
                </a:lnTo>
                <a:lnTo>
                  <a:pt x="14262" y="120294"/>
                </a:lnTo>
                <a:lnTo>
                  <a:pt x="31470" y="85460"/>
                </a:lnTo>
                <a:lnTo>
                  <a:pt x="55529" y="55524"/>
                </a:lnTo>
                <a:lnTo>
                  <a:pt x="85462" y="31465"/>
                </a:lnTo>
                <a:lnTo>
                  <a:pt x="120294" y="14262"/>
                </a:lnTo>
                <a:lnTo>
                  <a:pt x="186526" y="1782"/>
                </a:lnTo>
                <a:lnTo>
                  <a:pt x="233260" y="222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9723641" y="3921743"/>
            <a:ext cx="1032933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84665">
              <a:lnSpc>
                <a:spcPts val="2800"/>
              </a:lnSpc>
              <a:spcBef>
                <a:spcPts val="292"/>
              </a:spcBef>
            </a:pP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Model 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2400" spc="-5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aining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15735" y="4201346"/>
            <a:ext cx="6858000" cy="207433"/>
            <a:chOff x="1891614" y="3560317"/>
            <a:chExt cx="5143500" cy="155575"/>
          </a:xfrm>
        </p:grpSpPr>
        <p:sp>
          <p:nvSpPr>
            <p:cNvPr id="20" name="object 20"/>
            <p:cNvSpPr/>
            <p:nvPr/>
          </p:nvSpPr>
          <p:spPr>
            <a:xfrm>
              <a:off x="3488220" y="3633584"/>
              <a:ext cx="184785" cy="1905"/>
            </a:xfrm>
            <a:custGeom>
              <a:avLst/>
              <a:gdLst/>
              <a:ahLst/>
              <a:cxnLst/>
              <a:rect l="l" t="t" r="r" b="b"/>
              <a:pathLst>
                <a:path w="184785" h="1904">
                  <a:moveTo>
                    <a:pt x="0" y="0"/>
                  </a:moveTo>
                  <a:lnTo>
                    <a:pt x="171653" y="1447"/>
                  </a:lnTo>
                  <a:lnTo>
                    <a:pt x="184353" y="154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659365" y="3574072"/>
              <a:ext cx="102235" cy="121920"/>
            </a:xfrm>
            <a:custGeom>
              <a:avLst/>
              <a:gdLst/>
              <a:ahLst/>
              <a:cxnLst/>
              <a:rect l="l" t="t" r="r" b="b"/>
              <a:pathLst>
                <a:path w="102235" h="121920">
                  <a:moveTo>
                    <a:pt x="0" y="121920"/>
                  </a:moveTo>
                  <a:lnTo>
                    <a:pt x="102108" y="61810"/>
                  </a:lnTo>
                  <a:lnTo>
                    <a:pt x="1028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659873" y="3635032"/>
              <a:ext cx="101600" cy="1270"/>
            </a:xfrm>
            <a:custGeom>
              <a:avLst/>
              <a:gdLst/>
              <a:ahLst/>
              <a:cxnLst/>
              <a:rect l="l" t="t" r="r" b="b"/>
              <a:pathLst>
                <a:path w="101600" h="1270">
                  <a:moveTo>
                    <a:pt x="-12700" y="425"/>
                  </a:moveTo>
                  <a:lnTo>
                    <a:pt x="114300" y="425"/>
                  </a:lnTo>
                </a:path>
              </a:pathLst>
            </a:custGeom>
            <a:ln w="2625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904314" y="3633876"/>
              <a:ext cx="184785" cy="1905"/>
            </a:xfrm>
            <a:custGeom>
              <a:avLst/>
              <a:gdLst/>
              <a:ahLst/>
              <a:cxnLst/>
              <a:rect l="l" t="t" r="r" b="b"/>
              <a:pathLst>
                <a:path w="184785" h="1904">
                  <a:moveTo>
                    <a:pt x="0" y="1409"/>
                  </a:moveTo>
                  <a:lnTo>
                    <a:pt x="171665" y="101"/>
                  </a:lnTo>
                  <a:lnTo>
                    <a:pt x="184365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75522" y="3573017"/>
              <a:ext cx="102235" cy="121920"/>
            </a:xfrm>
            <a:custGeom>
              <a:avLst/>
              <a:gdLst/>
              <a:ahLst/>
              <a:cxnLst/>
              <a:rect l="l" t="t" r="r" b="b"/>
              <a:pathLst>
                <a:path w="102235" h="121920">
                  <a:moveTo>
                    <a:pt x="927" y="121920"/>
                  </a:moveTo>
                  <a:lnTo>
                    <a:pt x="102057" y="6018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075980" y="3633203"/>
              <a:ext cx="101600" cy="1270"/>
            </a:xfrm>
            <a:custGeom>
              <a:avLst/>
              <a:gdLst/>
              <a:ahLst/>
              <a:cxnLst/>
              <a:rect l="l" t="t" r="r" b="b"/>
              <a:pathLst>
                <a:path w="101600" h="1270">
                  <a:moveTo>
                    <a:pt x="-12700" y="387"/>
                  </a:moveTo>
                  <a:lnTo>
                    <a:pt x="114300" y="387"/>
                  </a:lnTo>
                </a:path>
              </a:pathLst>
            </a:custGeom>
            <a:ln w="26174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072113" y="3641699"/>
              <a:ext cx="184785" cy="635"/>
            </a:xfrm>
            <a:custGeom>
              <a:avLst/>
              <a:gdLst/>
              <a:ahLst/>
              <a:cxnLst/>
              <a:rect l="l" t="t" r="r" b="b"/>
              <a:pathLst>
                <a:path w="184785" h="635">
                  <a:moveTo>
                    <a:pt x="0" y="0"/>
                  </a:moveTo>
                  <a:lnTo>
                    <a:pt x="171653" y="63"/>
                  </a:lnTo>
                  <a:lnTo>
                    <a:pt x="184353" y="6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243740" y="3580803"/>
              <a:ext cx="102235" cy="121920"/>
            </a:xfrm>
            <a:custGeom>
              <a:avLst/>
              <a:gdLst/>
              <a:ahLst/>
              <a:cxnLst/>
              <a:rect l="l" t="t" r="r" b="b"/>
              <a:pathLst>
                <a:path w="102235" h="121920">
                  <a:moveTo>
                    <a:pt x="0" y="121920"/>
                  </a:moveTo>
                  <a:lnTo>
                    <a:pt x="101625" y="60998"/>
                  </a:lnTo>
                  <a:lnTo>
                    <a:pt x="50" y="0"/>
                  </a:lnTo>
                </a:path>
                <a:path w="102235" h="121920">
                  <a:moveTo>
                    <a:pt x="25" y="60960"/>
                  </a:moveTo>
                  <a:lnTo>
                    <a:pt x="101625" y="60998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748881" y="3641737"/>
              <a:ext cx="184785" cy="635"/>
            </a:xfrm>
            <a:custGeom>
              <a:avLst/>
              <a:gdLst/>
              <a:ahLst/>
              <a:cxnLst/>
              <a:rect l="l" t="t" r="r" b="b"/>
              <a:pathLst>
                <a:path w="184784" h="635">
                  <a:moveTo>
                    <a:pt x="0" y="63"/>
                  </a:moveTo>
                  <a:lnTo>
                    <a:pt x="171716" y="0"/>
                  </a:lnTo>
                  <a:lnTo>
                    <a:pt x="18441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920573" y="3580777"/>
              <a:ext cx="102235" cy="121920"/>
            </a:xfrm>
            <a:custGeom>
              <a:avLst/>
              <a:gdLst/>
              <a:ahLst/>
              <a:cxnLst/>
              <a:rect l="l" t="t" r="r" b="b"/>
              <a:pathLst>
                <a:path w="102234" h="121920">
                  <a:moveTo>
                    <a:pt x="38" y="121920"/>
                  </a:moveTo>
                  <a:lnTo>
                    <a:pt x="101625" y="60921"/>
                  </a:lnTo>
                  <a:lnTo>
                    <a:pt x="0" y="0"/>
                  </a:lnTo>
                </a:path>
                <a:path w="102234" h="121920">
                  <a:moveTo>
                    <a:pt x="25" y="60960"/>
                  </a:moveTo>
                  <a:lnTo>
                    <a:pt x="101625" y="60921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BB971619-61A7-49F8-9C5E-8CF7925326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45</a:t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object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2624544"/>
                  </p:ext>
                </p:extLst>
              </p:nvPr>
            </p:nvGraphicFramePr>
            <p:xfrm>
              <a:off x="762000" y="1538711"/>
              <a:ext cx="11210714" cy="4992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550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5742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82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18957">
                    <a:tc>
                      <a:txBody>
                        <a:bodyPr/>
                        <a:lstStyle/>
                        <a:p>
                          <a:pPr marL="31115">
                            <a:lnSpc>
                              <a:spcPct val="100000"/>
                            </a:lnSpc>
                            <a:spcBef>
                              <a:spcPts val="1210"/>
                            </a:spcBef>
                          </a:pPr>
                          <a:r>
                            <a:rPr sz="2400" spc="-45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Min-max</a:t>
                          </a:r>
                          <a:r>
                            <a:rPr sz="2400" spc="-5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normalization:</a:t>
                          </a:r>
                          <a:r>
                            <a:rPr sz="240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linearly</a:t>
                          </a:r>
                          <a:endParaRPr sz="2400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204893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solidFill>
                          <a:srgbClr val="FEE5CE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166370">
                            <a:lnSpc>
                              <a:spcPts val="1755"/>
                            </a:lnSpc>
                            <a:spcBef>
                              <a:spcPts val="1620"/>
                            </a:spcBef>
                            <a:tabLst>
                              <a:tab pos="815975" algn="l"/>
                              <a:tab pos="1899920" algn="l"/>
                            </a:tabLst>
                          </a:pPr>
                          <a:endParaRPr sz="2500" baseline="-13333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743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EE5CE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endParaRPr sz="230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B w="6350">
                          <a:solidFill>
                            <a:srgbClr val="EEEEEE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8909">
                    <a:tc>
                      <a:txBody>
                        <a:bodyPr/>
                        <a:lstStyle/>
                        <a:p>
                          <a:pPr marL="31115">
                            <a:lnSpc>
                              <a:spcPct val="100000"/>
                            </a:lnSpc>
                            <a:spcBef>
                              <a:spcPts val="75"/>
                            </a:spcBef>
                          </a:pP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map to </a:t>
                          </a:r>
                          <a:r>
                            <a:rPr sz="2400" spc="-5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a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new</a:t>
                          </a:r>
                          <a:r>
                            <a:rPr sz="2400" spc="-5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min</a:t>
                          </a:r>
                          <a:r>
                            <a:rPr sz="2400" spc="-5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i="1" spc="-25" dirty="0" smtClean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  <a:cs typeface="Roboto Lt"/>
                                </a:rPr>
                                <m:t>𝑎</m:t>
                              </m:r>
                            </m:oMath>
                          </a14:m>
                          <a:r>
                            <a:rPr sz="2400" i="1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and max</a:t>
                          </a:r>
                          <a:r>
                            <a:rPr sz="240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i="1" spc="-30" dirty="0" smtClean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  <a:cs typeface="Roboto Lt"/>
                                </a:rPr>
                                <m:t>𝑏</m:t>
                              </m:r>
                            </m:oMath>
                          </a14:m>
                          <a:endParaRPr sz="2400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1270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EE5CE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20574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EE5CE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B w="6350">
                          <a:solidFill>
                            <a:srgbClr val="EEEEEE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8760">
                    <a:tc rowSpan="2">
                      <a:txBody>
                        <a:bodyPr/>
                        <a:lstStyle/>
                        <a:p>
                          <a:pPr marL="31115">
                            <a:lnSpc>
                              <a:spcPct val="100000"/>
                            </a:lnSpc>
                            <a:spcBef>
                              <a:spcPts val="1210"/>
                            </a:spcBef>
                          </a:pPr>
                          <a:r>
                            <a:rPr sz="2400" spc="-45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Z-score</a:t>
                          </a:r>
                          <a:r>
                            <a:rPr sz="240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normalization:</a:t>
                          </a:r>
                          <a:r>
                            <a:rPr sz="240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spc="-25" dirty="0" smtClean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  <a:cs typeface="Roboto Lt"/>
                                </a:rPr>
                                <m:t>0</m:t>
                              </m:r>
                            </m:oMath>
                          </a14:m>
                          <a:r>
                            <a:rPr sz="2400" i="1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mean,</a:t>
                          </a:r>
                          <a:r>
                            <a:rPr sz="2400" spc="5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spc="-25" dirty="0" smtClean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  <a:cs typeface="Roboto Lt"/>
                                </a:rPr>
                                <m:t>1</m:t>
                              </m:r>
                            </m:oMath>
                          </a14:m>
                          <a:endParaRPr sz="2400" i="1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204893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solidFill>
                          <a:srgbClr val="FFF3E8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160020">
                            <a:lnSpc>
                              <a:spcPct val="100000"/>
                            </a:lnSpc>
                            <a:spcBef>
                              <a:spcPts val="509"/>
                            </a:spcBef>
                          </a:pPr>
                          <a:endParaRPr sz="24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8635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B w="6350">
                          <a:solidFill>
                            <a:srgbClr val="EEEEEE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0773"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15367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6476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endParaRPr sz="23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T w="6350">
                          <a:solidFill>
                            <a:srgbClr val="EEEEEE"/>
                          </a:solidFill>
                          <a:prstDash val="soli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8909">
                    <a:tc>
                      <a:txBody>
                        <a:bodyPr/>
                        <a:lstStyle/>
                        <a:p>
                          <a:pPr marL="31115">
                            <a:lnSpc>
                              <a:spcPct val="100000"/>
                            </a:lnSpc>
                            <a:spcBef>
                              <a:spcPts val="75"/>
                            </a:spcBef>
                          </a:pP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standard</a:t>
                          </a:r>
                          <a:r>
                            <a:rPr sz="2400" spc="-3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deviation</a:t>
                          </a:r>
                          <a:endParaRPr sz="2400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1270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6476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T w="6350">
                          <a:solidFill>
                            <a:srgbClr val="EEEEEE"/>
                          </a:solidFill>
                          <a:prstDash val="soli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2478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Bef>
                              <a:spcPts val="35"/>
                            </a:spcBef>
                          </a:pPr>
                          <a:endParaRPr sz="2900" dirty="0">
                            <a:latin typeface="Times New Roman"/>
                            <a:cs typeface="Times New Roman"/>
                          </a:endParaRPr>
                        </a:p>
                        <a:p>
                          <a:pPr marL="31115">
                            <a:lnSpc>
                              <a:spcPct val="100000"/>
                            </a:lnSpc>
                          </a:pPr>
                          <a:r>
                            <a:rPr sz="24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Decimal</a:t>
                          </a:r>
                          <a:r>
                            <a:rPr lang="en-US" altLang="zh-CN" sz="18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(</a:t>
                          </a:r>
                          <a:r>
                            <a:rPr lang="zh-CN" altLang="en-US" sz="18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十进制</a:t>
                          </a:r>
                          <a:r>
                            <a:rPr lang="en-US" altLang="zh-CN" sz="18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)</a:t>
                          </a:r>
                          <a:r>
                            <a:rPr sz="2400" spc="-3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scaling</a:t>
                          </a:r>
                          <a:endParaRPr sz="2400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5927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EE5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8435">
                            <a:lnSpc>
                              <a:spcPts val="1590"/>
                            </a:lnSpc>
                            <a:spcBef>
                              <a:spcPts val="1689"/>
                            </a:spcBef>
                            <a:tabLst>
                              <a:tab pos="1390015" algn="l"/>
                            </a:tabLst>
                          </a:pPr>
                          <a:endParaRPr sz="17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86172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EE5CE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T w="6350">
                          <a:solidFill>
                            <a:srgbClr val="EEEEEE"/>
                          </a:solidFill>
                          <a:prstDash val="soli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24786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Bef>
                              <a:spcPts val="35"/>
                            </a:spcBef>
                          </a:pPr>
                          <a:endParaRPr sz="2900" dirty="0">
                            <a:latin typeface="Times New Roman"/>
                            <a:cs typeface="Times New Roman"/>
                          </a:endParaRPr>
                        </a:p>
                        <a:p>
                          <a:pPr marL="31115">
                            <a:lnSpc>
                              <a:spcPct val="100000"/>
                            </a:lnSpc>
                          </a:pPr>
                          <a:r>
                            <a:rPr sz="2400" spc="-15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Log</a:t>
                          </a:r>
                          <a:r>
                            <a:rPr sz="2400" spc="-45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scaling</a:t>
                          </a:r>
                          <a:endParaRPr sz="2400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5927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59385">
                            <a:lnSpc>
                              <a:spcPts val="1590"/>
                            </a:lnSpc>
                            <a:spcBef>
                              <a:spcPts val="1830"/>
                            </a:spcBef>
                          </a:pPr>
                          <a:endParaRPr sz="17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30988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T w="6350">
                          <a:solidFill>
                            <a:srgbClr val="EEEEEE"/>
                          </a:solidFill>
                          <a:prstDash val="soli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object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2624544"/>
                  </p:ext>
                </p:extLst>
              </p:nvPr>
            </p:nvGraphicFramePr>
            <p:xfrm>
              <a:off x="762000" y="1538711"/>
              <a:ext cx="11210714" cy="4992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550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5742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82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18957">
                    <a:tc>
                      <a:txBody>
                        <a:bodyPr/>
                        <a:lstStyle/>
                        <a:p>
                          <a:pPr marL="31115">
                            <a:lnSpc>
                              <a:spcPct val="100000"/>
                            </a:lnSpc>
                            <a:spcBef>
                              <a:spcPts val="1210"/>
                            </a:spcBef>
                          </a:pPr>
                          <a:r>
                            <a:rPr sz="2400" spc="-45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Min-max</a:t>
                          </a:r>
                          <a:r>
                            <a:rPr sz="2400" spc="-5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normalization:</a:t>
                          </a:r>
                          <a:r>
                            <a:rPr sz="240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linearly</a:t>
                          </a:r>
                          <a:endParaRPr sz="2400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204893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solidFill>
                          <a:srgbClr val="FEE5CE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166370">
                            <a:lnSpc>
                              <a:spcPts val="1755"/>
                            </a:lnSpc>
                            <a:spcBef>
                              <a:spcPts val="1620"/>
                            </a:spcBef>
                            <a:tabLst>
                              <a:tab pos="815975" algn="l"/>
                              <a:tab pos="1899920" algn="l"/>
                            </a:tabLst>
                          </a:pPr>
                          <a:endParaRPr sz="2500" baseline="-13333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7432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EE5CE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endParaRPr sz="230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B w="6350">
                          <a:solidFill>
                            <a:srgbClr val="EEEEEE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89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1270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279" t="-102041" r="-146240" b="-60612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20574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EE5CE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B w="6350">
                          <a:solidFill>
                            <a:srgbClr val="EEEEEE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876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204893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blipFill>
                          <a:blip r:embed="rId2"/>
                          <a:stretch>
                            <a:fillRect l="-279" t="-202041" r="-146240" b="-50612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160020">
                            <a:lnSpc>
                              <a:spcPct val="100000"/>
                            </a:lnSpc>
                            <a:spcBef>
                              <a:spcPts val="509"/>
                            </a:spcBef>
                          </a:pPr>
                          <a:endParaRPr sz="2400" dirty="0">
                            <a:latin typeface="Calibri"/>
                            <a:cs typeface="Calibri"/>
                          </a:endParaRPr>
                        </a:p>
                      </a:txBody>
                      <a:tcPr marL="0" marR="0" marT="8635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B w="6350">
                          <a:solidFill>
                            <a:srgbClr val="EEEEEE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0773"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15367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6476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endParaRPr sz="23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T w="6350">
                          <a:solidFill>
                            <a:srgbClr val="EEEEEE"/>
                          </a:solidFill>
                          <a:prstDash val="soli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8909">
                    <a:tc>
                      <a:txBody>
                        <a:bodyPr/>
                        <a:lstStyle/>
                        <a:p>
                          <a:pPr marL="31115">
                            <a:lnSpc>
                              <a:spcPct val="100000"/>
                            </a:lnSpc>
                            <a:spcBef>
                              <a:spcPts val="75"/>
                            </a:spcBef>
                          </a:pP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standard</a:t>
                          </a:r>
                          <a:r>
                            <a:rPr sz="2400" spc="-3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1D1D1D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deviation</a:t>
                          </a:r>
                          <a:endParaRPr sz="2400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1270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64769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T w="6350">
                          <a:solidFill>
                            <a:srgbClr val="EEEEEE"/>
                          </a:solidFill>
                          <a:prstDash val="soli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2478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Bef>
                              <a:spcPts val="35"/>
                            </a:spcBef>
                          </a:pPr>
                          <a:endParaRPr sz="2900" dirty="0">
                            <a:latin typeface="Times New Roman"/>
                            <a:cs typeface="Times New Roman"/>
                          </a:endParaRPr>
                        </a:p>
                        <a:p>
                          <a:pPr marL="31115">
                            <a:lnSpc>
                              <a:spcPct val="100000"/>
                            </a:lnSpc>
                          </a:pPr>
                          <a:r>
                            <a:rPr sz="24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Decimal</a:t>
                          </a:r>
                          <a:r>
                            <a:rPr lang="en-US" altLang="zh-CN" sz="18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(</a:t>
                          </a:r>
                          <a:r>
                            <a:rPr lang="zh-CN" altLang="en-US" sz="18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十进制</a:t>
                          </a:r>
                          <a:r>
                            <a:rPr lang="en-US" altLang="zh-CN" sz="18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)</a:t>
                          </a:r>
                          <a:r>
                            <a:rPr sz="2400" spc="-3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scaling</a:t>
                          </a:r>
                          <a:endParaRPr sz="2400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5927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EE5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8435">
                            <a:lnSpc>
                              <a:spcPts val="1590"/>
                            </a:lnSpc>
                            <a:spcBef>
                              <a:spcPts val="1689"/>
                            </a:spcBef>
                            <a:tabLst>
                              <a:tab pos="1390015" algn="l"/>
                            </a:tabLst>
                          </a:pPr>
                          <a:endParaRPr sz="17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286172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EE5CE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T w="6350">
                          <a:solidFill>
                            <a:srgbClr val="EEEEEE"/>
                          </a:solidFill>
                          <a:prstDash val="soli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24786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Bef>
                              <a:spcPts val="35"/>
                            </a:spcBef>
                          </a:pPr>
                          <a:endParaRPr sz="2900" dirty="0">
                            <a:latin typeface="Times New Roman"/>
                            <a:cs typeface="Times New Roman"/>
                          </a:endParaRPr>
                        </a:p>
                        <a:p>
                          <a:pPr marL="31115">
                            <a:lnSpc>
                              <a:spcPct val="100000"/>
                            </a:lnSpc>
                          </a:pPr>
                          <a:r>
                            <a:rPr sz="2400" spc="-15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Log</a:t>
                          </a:r>
                          <a:r>
                            <a:rPr sz="2400" spc="-45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 </a:t>
                          </a:r>
                          <a:r>
                            <a:rPr sz="2400" spc="-10" dirty="0">
                              <a:solidFill>
                                <a:srgbClr val="232323"/>
                              </a:solidFill>
                              <a:latin typeface="Times New Roman" panose="02020603050405020304" pitchFamily="18" charset="0"/>
                              <a:cs typeface="Roboto Lt"/>
                            </a:rPr>
                            <a:t>scaling</a:t>
                          </a:r>
                          <a:endParaRPr sz="2400" dirty="0">
                            <a:latin typeface="Times New Roman" panose="02020603050405020304" pitchFamily="18" charset="0"/>
                            <a:cs typeface="Roboto Lt"/>
                          </a:endParaRPr>
                        </a:p>
                      </a:txBody>
                      <a:tcPr marL="0" marR="0" marT="5927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59385">
                            <a:lnSpc>
                              <a:spcPts val="1590"/>
                            </a:lnSpc>
                            <a:spcBef>
                              <a:spcPts val="1830"/>
                            </a:spcBef>
                          </a:pPr>
                          <a:endParaRPr sz="17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 marL="0" marR="0" marT="30988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R w="190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FFF3E8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>
                        <a:lnL w="19050">
                          <a:solidFill>
                            <a:srgbClr val="FFFFFF"/>
                          </a:solidFill>
                          <a:prstDash val="solid"/>
                        </a:lnL>
                        <a:lnT w="6350">
                          <a:solidFill>
                            <a:srgbClr val="EEEEEE"/>
                          </a:solidFill>
                          <a:prstDash val="soli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803910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7" dirty="0"/>
              <a:t>Normalization</a:t>
            </a:r>
            <a:r>
              <a:rPr dirty="0"/>
              <a:t> for</a:t>
            </a:r>
            <a:r>
              <a:rPr spc="13" dirty="0"/>
              <a:t> </a:t>
            </a:r>
            <a:r>
              <a:rPr spc="-33" dirty="0"/>
              <a:t>Real</a:t>
            </a:r>
            <a:r>
              <a:rPr spc="13" dirty="0"/>
              <a:t> </a:t>
            </a:r>
            <a:r>
              <a:rPr spc="-40" dirty="0"/>
              <a:t>Value</a:t>
            </a:r>
            <a:r>
              <a:rPr spc="7" dirty="0"/>
              <a:t> </a:t>
            </a:r>
            <a:r>
              <a:rPr spc="-20" dirty="0"/>
              <a:t>Columns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7673" y="916821"/>
            <a:ext cx="71365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indent="-294631"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Normalization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makes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training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more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stable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8662151-818D-D6E8-CFD4-7B6FDEE7C1FC}"/>
                  </a:ext>
                </a:extLst>
              </p:cNvPr>
              <p:cNvSpPr txBox="1"/>
              <p:nvPr/>
            </p:nvSpPr>
            <p:spPr>
              <a:xfrm>
                <a:off x="5181600" y="1749573"/>
                <a:ext cx="4685254" cy="843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8662151-818D-D6E8-CFD4-7B6FDEE7C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749573"/>
                <a:ext cx="4685254" cy="843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63FC85-6B3A-665B-7DEF-ABD41A21F603}"/>
                  </a:ext>
                </a:extLst>
              </p:cNvPr>
              <p:cNvSpPr txBox="1"/>
              <p:nvPr/>
            </p:nvSpPr>
            <p:spPr>
              <a:xfrm>
                <a:off x="5191125" y="2998337"/>
                <a:ext cx="3161254" cy="8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63FC85-6B3A-665B-7DEF-ABD41A21F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25" y="2998337"/>
                <a:ext cx="3161254" cy="861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059F49-0396-157C-D616-3DDB4B34D7CA}"/>
                  </a:ext>
                </a:extLst>
              </p:cNvPr>
              <p:cNvSpPr txBox="1"/>
              <p:nvPr/>
            </p:nvSpPr>
            <p:spPr>
              <a:xfrm>
                <a:off x="5257152" y="4223975"/>
                <a:ext cx="5715648" cy="727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smallest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059F49-0396-157C-D616-3DDB4B34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152" y="4223975"/>
                <a:ext cx="5715648" cy="72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43AD515-CA15-3863-73A7-1537B4032AC5}"/>
                  </a:ext>
                </a:extLst>
              </p:cNvPr>
              <p:cNvSpPr txBox="1"/>
              <p:nvPr/>
            </p:nvSpPr>
            <p:spPr>
              <a:xfrm>
                <a:off x="4024730" y="5453392"/>
                <a:ext cx="4685254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43AD515-CA15-3863-73A7-1537B4032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30" y="5453392"/>
                <a:ext cx="4685254" cy="461921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0B9290-7451-4716-B790-2E423506E4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46</a:t>
            </a:fld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495808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0" dirty="0"/>
              <a:t>Image</a:t>
            </a:r>
            <a:r>
              <a:rPr spc="-113" dirty="0"/>
              <a:t> </a:t>
            </a:r>
            <a:r>
              <a:rPr spc="-40" dirty="0"/>
              <a:t>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73039" y="972836"/>
                <a:ext cx="11007759" cy="5466924"/>
              </a:xfrm>
              <a:prstGeom prst="rect">
                <a:avLst/>
              </a:prstGeom>
            </p:spPr>
            <p:txBody>
              <a:bodyPr vert="horz" wrap="square" lIns="0" tIns="16933" rIns="0" bIns="0" rtlCol="0">
                <a:spAutoFit/>
              </a:bodyPr>
              <a:lstStyle/>
              <a:p>
                <a:pPr marL="310719" indent="-294631">
                  <a:spcBef>
                    <a:spcPts val="133"/>
                  </a:spcBef>
                  <a:buChar char="•"/>
                  <a:tabLst>
                    <a:tab pos="310719" algn="l"/>
                    <a:tab pos="311564" algn="l"/>
                  </a:tabLst>
                </a:pP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Our</a:t>
                </a: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previous</a:t>
                </a:r>
                <a:r>
                  <a:rPr lang="en-US"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web</a:t>
                </a: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scraping</a:t>
                </a: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will</a:t>
                </a:r>
                <a:r>
                  <a:rPr lang="en-US" sz="29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scrape</a:t>
                </a: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15</a:t>
                </a:r>
                <a:r>
                  <a:rPr lang="en-US" sz="2933" spc="-6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TB</a:t>
                </a: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images</a:t>
                </a: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for</a:t>
                </a: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 </a:t>
                </a:r>
                <a:r>
                  <a:rPr lang="en-US" sz="2933" spc="-2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year</a:t>
                </a:r>
                <a:endParaRPr lang="en-US" sz="2933" dirty="0">
                  <a:latin typeface="Times New Roman" panose="02020603050405020304" pitchFamily="18" charset="0"/>
                  <a:cs typeface="Roboto Lt"/>
                </a:endParaRPr>
              </a:p>
              <a:p>
                <a:pPr marL="931310" lvl="1" indent="-304792">
                  <a:lnSpc>
                    <a:spcPts val="2547"/>
                  </a:lnSpc>
                  <a:spcBef>
                    <a:spcPts val="1740"/>
                  </a:spcBef>
                  <a:buChar char="•"/>
                  <a:tabLst>
                    <a:tab pos="930463" algn="l"/>
                    <a:tab pos="931310" algn="l"/>
                  </a:tabLst>
                </a:pP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5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millions houses sold</a:t>
                </a: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1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133" spc="-2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US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per</a:t>
                </a: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133" spc="-4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year,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~20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images/house,</a:t>
                </a: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~153KB</a:t>
                </a: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per image,</a:t>
                </a:r>
                <a:endParaRPr lang="en-US" sz="2133" dirty="0">
                  <a:latin typeface="Times New Roman" panose="02020603050405020304" pitchFamily="18" charset="0"/>
                  <a:cs typeface="Roboto Lt"/>
                </a:endParaRPr>
              </a:p>
              <a:p>
                <a:pPr marL="931310">
                  <a:lnSpc>
                    <a:spcPts val="2547"/>
                  </a:lnSpc>
                </a:pP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~1041x732 </a:t>
                </a:r>
                <a:r>
                  <a:rPr lang="en-US" sz="21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resolution</a:t>
                </a:r>
                <a:endParaRPr lang="en-US" sz="2133" dirty="0">
                  <a:latin typeface="Times New Roman" panose="02020603050405020304" pitchFamily="18" charset="0"/>
                  <a:cs typeface="Roboto Lt"/>
                </a:endParaRPr>
              </a:p>
              <a:p>
                <a:pPr marL="310719" indent="-294631">
                  <a:spcBef>
                    <a:spcPts val="847"/>
                  </a:spcBef>
                  <a:buChar char="•"/>
                  <a:tabLst>
                    <a:tab pos="310719" algn="l"/>
                    <a:tab pos="311564" algn="l"/>
                  </a:tabLst>
                </a:pP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Cropping</a:t>
                </a:r>
                <a:r>
                  <a:rPr lang="en-US" altLang="zh-CN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(</a:t>
                </a:r>
                <a:r>
                  <a:rPr lang="zh-CN" alt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剪裁</a:t>
                </a:r>
                <a:r>
                  <a:rPr lang="en-US" altLang="zh-CN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)</a:t>
                </a: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,</a:t>
                </a:r>
                <a:r>
                  <a:rPr lang="en-US" sz="2933" spc="-2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downsampling,</a:t>
                </a:r>
                <a:r>
                  <a:rPr lang="en-US"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compression</a:t>
                </a:r>
                <a:endParaRPr lang="en-US" sz="2933" dirty="0">
                  <a:latin typeface="Times New Roman" panose="02020603050405020304" pitchFamily="18" charset="0"/>
                  <a:cs typeface="Roboto Lt"/>
                </a:endParaRPr>
              </a:p>
              <a:p>
                <a:pPr marL="626518" lvl="1" indent="-304792">
                  <a:spcBef>
                    <a:spcPts val="1773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spc="-2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Save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storage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cost,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faster</a:t>
                </a: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loading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at 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training</a:t>
                </a:r>
              </a:p>
              <a:p>
                <a:pPr marL="931310" lvl="2" indent="-304792">
                  <a:lnSpc>
                    <a:spcPts val="2547"/>
                  </a:lnSpc>
                  <a:spcBef>
                    <a:spcPts val="1773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At ~320x224 resolution, 15 TB </a:t>
                </a:r>
                <a14:m>
                  <m:oMath xmlns:m="http://schemas.openxmlformats.org/officeDocument/2006/math">
                    <m:r>
                      <a:rPr lang="en-US" sz="2133" b="0" i="1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1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1.4TB</a:t>
                </a:r>
              </a:p>
              <a:p>
                <a:pPr marL="626518" lvl="1" indent="-304792">
                  <a:spcBef>
                    <a:spcPts val="1773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dirty="0">
                    <a:latin typeface="Times New Roman" panose="02020603050405020304" pitchFamily="18" charset="0"/>
                    <a:cs typeface="Roboto Lt"/>
                  </a:rPr>
                  <a:t>ML is good at low-resolution images</a:t>
                </a:r>
              </a:p>
              <a:p>
                <a:pPr marL="626518" lvl="1" indent="-304792">
                  <a:spcBef>
                    <a:spcPts val="1773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dirty="0">
                    <a:latin typeface="Times New Roman" panose="02020603050405020304" pitchFamily="18" charset="0"/>
                    <a:cs typeface="Roboto Lt"/>
                  </a:rPr>
                  <a:t>Be aware of lossy compression</a:t>
                </a:r>
                <a:r>
                  <a:rPr lang="en-US" altLang="zh-CN" sz="2533" dirty="0">
                    <a:latin typeface="Times New Roman" panose="02020603050405020304" pitchFamily="18" charset="0"/>
                    <a:cs typeface="Roboto Lt"/>
                  </a:rPr>
                  <a:t>(</a:t>
                </a:r>
                <a:r>
                  <a:rPr lang="zh-CN" altLang="en-US" sz="2533" dirty="0">
                    <a:latin typeface="Times New Roman" panose="02020603050405020304" pitchFamily="18" charset="0"/>
                    <a:cs typeface="Roboto Lt"/>
                  </a:rPr>
                  <a:t>有损压缩</a:t>
                </a:r>
                <a:r>
                  <a:rPr lang="en-US" altLang="zh-CN" sz="2533" dirty="0">
                    <a:latin typeface="Times New Roman" panose="02020603050405020304" pitchFamily="18" charset="0"/>
                    <a:cs typeface="Roboto Lt"/>
                  </a:rPr>
                  <a:t>)</a:t>
                </a:r>
                <a:endParaRPr lang="en-US" sz="2533" dirty="0">
                  <a:latin typeface="Times New Roman" panose="02020603050405020304" pitchFamily="18" charset="0"/>
                  <a:cs typeface="Roboto Lt"/>
                </a:endParaRPr>
              </a:p>
              <a:p>
                <a:pPr marL="931310" lvl="2" indent="-304792">
                  <a:lnSpc>
                    <a:spcPts val="2547"/>
                  </a:lnSpc>
                  <a:spcBef>
                    <a:spcPts val="1773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133" spc="-7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Medium (80%-90%) jpeg compression may lead to 1% acc drop in ImageNet</a:t>
                </a:r>
              </a:p>
              <a:p>
                <a:pPr marL="1236102" lvl="2" indent="-304792">
                  <a:spcBef>
                    <a:spcPts val="1773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endParaRPr lang="en-US" sz="2533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39" y="972836"/>
                <a:ext cx="11007759" cy="5466924"/>
              </a:xfrm>
              <a:prstGeom prst="rect">
                <a:avLst/>
              </a:prstGeom>
              <a:blipFill>
                <a:blip r:embed="rId2"/>
                <a:stretch>
                  <a:fillRect l="-1730" t="-1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object 7"/>
          <p:cNvGrpSpPr/>
          <p:nvPr/>
        </p:nvGrpSpPr>
        <p:grpSpPr>
          <a:xfrm>
            <a:off x="7766721" y="2743200"/>
            <a:ext cx="3914140" cy="1886373"/>
            <a:chOff x="6109169" y="2166912"/>
            <a:chExt cx="2935605" cy="14147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9169" y="2166912"/>
              <a:ext cx="2935173" cy="14146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2669" y="2230412"/>
              <a:ext cx="2808173" cy="128767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354949" y="4644238"/>
            <a:ext cx="1747012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latin typeface="Times New Roman" panose="02020603050405020304" pitchFamily="18" charset="0"/>
                <a:cs typeface="Roboto Lt"/>
              </a:rPr>
              <a:t>CI</a:t>
            </a:r>
            <a:r>
              <a:rPr sz="2133" spc="-160" dirty="0">
                <a:latin typeface="Times New Roman" panose="02020603050405020304" pitchFamily="18" charset="0"/>
                <a:cs typeface="Roboto Lt"/>
              </a:rPr>
              <a:t>F</a:t>
            </a:r>
            <a:r>
              <a:rPr sz="2133" spc="13" dirty="0">
                <a:latin typeface="Times New Roman" panose="02020603050405020304" pitchFamily="18" charset="0"/>
                <a:cs typeface="Roboto Lt"/>
              </a:rPr>
              <a:t>A</a:t>
            </a:r>
            <a:r>
              <a:rPr sz="2133" spc="-47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2133" spc="-147" dirty="0">
                <a:latin typeface="Times New Roman" panose="02020603050405020304" pitchFamily="18" charset="0"/>
                <a:cs typeface="Roboto Lt"/>
              </a:rPr>
              <a:t>-1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C1E695-334A-4584-811D-5A6D932E93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47</a:t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495808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0" dirty="0"/>
              <a:t>Image</a:t>
            </a:r>
            <a:r>
              <a:rPr spc="-113" dirty="0"/>
              <a:t> </a:t>
            </a:r>
            <a:r>
              <a:rPr spc="-40" dirty="0"/>
              <a:t>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528587" y="719093"/>
                <a:ext cx="11190372" cy="7335040"/>
              </a:xfrm>
              <a:prstGeom prst="rect">
                <a:avLst/>
              </a:prstGeom>
            </p:spPr>
            <p:txBody>
              <a:bodyPr vert="horz" wrap="square" lIns="0" tIns="277705" rIns="0" bIns="0" rtlCol="0">
                <a:spAutoFit/>
              </a:bodyPr>
              <a:lstStyle/>
              <a:p>
                <a:pPr marL="310719" indent="-294631">
                  <a:spcBef>
                    <a:spcPts val="2185"/>
                  </a:spcBef>
                  <a:buChar char="•"/>
                  <a:tabLst>
                    <a:tab pos="310719" algn="l"/>
                    <a:tab pos="311564" algn="l"/>
                  </a:tabLst>
                </a:pPr>
                <a:r>
                  <a:rPr lang="en-US" sz="29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Image</a:t>
                </a:r>
                <a:r>
                  <a:rPr lang="en-US" sz="2933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9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whitening</a:t>
                </a:r>
                <a:endParaRPr lang="en-US" sz="2933" dirty="0">
                  <a:latin typeface="Times New Roman" panose="02020603050405020304" pitchFamily="18" charset="0"/>
                  <a:cs typeface="Roboto Lt"/>
                </a:endParaRPr>
              </a:p>
              <a:p>
                <a:pPr marL="626518" lvl="1" indent="-304792">
                  <a:spcBef>
                    <a:spcPts val="178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Generalized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normalization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of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vector 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values</a:t>
                </a:r>
                <a:endParaRPr lang="en-US" sz="2533" dirty="0">
                  <a:latin typeface="Times New Roman" panose="02020603050405020304" pitchFamily="18" charset="0"/>
                  <a:cs typeface="Roboto Lt"/>
                </a:endParaRPr>
              </a:p>
              <a:p>
                <a:pPr marL="626518" lvl="1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Pixels</a:t>
                </a: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local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neighborhood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are</a:t>
                </a:r>
                <a:r>
                  <a:rPr lang="en-US" sz="25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highly</a:t>
                </a: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correlated.</a:t>
                </a:r>
                <a:endParaRPr lang="en-US" sz="2533" dirty="0">
                  <a:latin typeface="Times New Roman" panose="02020603050405020304" pitchFamily="18" charset="0"/>
                  <a:cs typeface="Roboto Lt"/>
                </a:endParaRPr>
              </a:p>
              <a:p>
                <a:pPr marL="626518" lvl="1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spc="-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Whitening</a:t>
                </a:r>
                <a:r>
                  <a:rPr lang="en-US"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removes</a:t>
                </a:r>
                <a:r>
                  <a:rPr lang="en-US"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redundancy</a:t>
                </a:r>
                <a:r>
                  <a:rPr lang="en-US" sz="2533" spc="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through</a:t>
                </a:r>
                <a:r>
                  <a:rPr lang="en-US"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linear</a:t>
                </a:r>
                <a:r>
                  <a:rPr lang="en-US" sz="2533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transformations</a:t>
                </a:r>
              </a:p>
              <a:p>
                <a:pPr marL="1236102" lvl="2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sz="2533" i="1" spc="-13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𝑥</m:t>
                    </m:r>
                  </m:oMath>
                </a14:m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has mean 0 and covariance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533" spc="-13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Σ</m:t>
                    </m:r>
                    <m:r>
                      <a:rPr lang="en-US" sz="2533" b="0" i="0" spc="-13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</m:oMath>
                </a14:m>
                <a:endParaRPr lang="en-US" sz="2533" b="0" i="0" spc="-13" dirty="0">
                  <a:solidFill>
                    <a:srgbClr val="1D1D1D"/>
                  </a:solidFill>
                  <a:latin typeface="Cambria Math" panose="02040503050406030204" pitchFamily="18" charset="0"/>
                  <a:cs typeface="Roboto Lt"/>
                </a:endParaRPr>
              </a:p>
              <a:p>
                <a:pPr marL="1236102" lvl="2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14:m>
                  <m:oMath xmlns:m="http://schemas.openxmlformats.org/officeDocument/2006/math">
                    <m:r>
                      <a:rPr lang="el-GR" sz="2533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𝑦</m:t>
                    </m:r>
                    <m:r>
                      <a:rPr lang="el-GR" sz="2533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=</m:t>
                    </m:r>
                    <m:r>
                      <m:rPr>
                        <m:sty m:val="p"/>
                      </m:rPr>
                      <a:rPr lang="en-US" sz="2533" b="0" i="0" spc="-13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Wx</m:t>
                    </m:r>
                    <m:r>
                      <a:rPr lang="el-GR" sz="2533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</m:oMath>
                </a14:m>
                <a:r>
                  <a:rPr lang="el-GR" sz="2533" spc="-13" dirty="0">
                    <a:solidFill>
                      <a:srgbClr val="1D1D1D"/>
                    </a:solidFill>
                    <a:latin typeface="Roboto Lt"/>
                    <a:cs typeface="Roboto Lt"/>
                  </a:rPr>
                  <a:t>, </a:t>
                </a:r>
                <a14:m>
                  <m:oMath xmlns:m="http://schemas.openxmlformats.org/officeDocument/2006/math">
                    <m:r>
                      <a:rPr lang="el-GR" sz="2533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𝑠𝑡</m:t>
                    </m:r>
                    <m:r>
                      <a:rPr lang="el-GR" sz="2533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  <m:sSup>
                      <m:sSupPr>
                        <m:ctrlPr>
                          <a:rPr lang="el-GR" sz="2533" i="1" spc="-1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pPr>
                      <m:e>
                        <m:r>
                          <a:rPr lang="el-GR" sz="2533" spc="-1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𝑊</m:t>
                        </m:r>
                      </m:e>
                      <m:sup>
                        <m:r>
                          <a:rPr lang="el-GR" sz="2533" spc="-1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𝑇</m:t>
                        </m:r>
                      </m:sup>
                    </m:sSup>
                    <m:r>
                      <a:rPr lang="el-GR" sz="2533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𝑊</m:t>
                    </m:r>
                    <m:r>
                      <a:rPr lang="el-GR" sz="2533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= </m:t>
                    </m:r>
                    <m:sSup>
                      <m:sSupPr>
                        <m:ctrlPr>
                          <a:rPr lang="en-US" sz="2533" i="1" spc="-1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533" spc="-1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Σ</m:t>
                        </m:r>
                      </m:e>
                      <m:sup>
                        <m:r>
                          <a:rPr lang="el-GR" sz="2533" spc="-1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l-GR" sz="2533" spc="-13" dirty="0">
                    <a:solidFill>
                      <a:srgbClr val="1D1D1D"/>
                    </a:solidFill>
                    <a:latin typeface="Roboto Lt"/>
                    <a:cs typeface="Roboto Lt"/>
                  </a:rPr>
                  <a:t>. </a:t>
                </a: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y has unit diagonal covariance</a:t>
                </a:r>
              </a:p>
              <a:p>
                <a:pPr marL="1236102" lvl="2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Common choices of whitening matrix: </a:t>
                </a:r>
              </a:p>
              <a:p>
                <a:pPr marL="931310" lvl="2">
                  <a:spcBef>
                    <a:spcPts val="1100"/>
                  </a:spcBef>
                  <a:tabLst>
                    <a:tab pos="625671" algn="l"/>
                    <a:tab pos="626518" algn="l"/>
                  </a:tabLst>
                </a:pP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    Eigen-system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533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Σ</m:t>
                    </m:r>
                    <m:r>
                      <a:rPr lang="el-GR" sz="2533" i="1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(</m:t>
                    </m:r>
                    <m:r>
                      <a:rPr lang="en-US" sz="2533" i="1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𝑃𝐶𝐴</m:t>
                    </m:r>
                  </m:oMath>
                </a14:m>
                <a:r>
                  <a:rPr lang="en-US" sz="2533" spc="-13" dirty="0">
                    <a:solidFill>
                      <a:srgbClr val="1D1D1D"/>
                    </a:solidFill>
                    <a:latin typeface="+mj-lt"/>
                    <a:cs typeface="Roboto Lt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33" i="1" spc="-1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533" spc="-1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Σ</m:t>
                        </m:r>
                      </m:e>
                      <m:sup>
                        <m:r>
                          <a:rPr lang="en-US" sz="2533" i="1" spc="-1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−</m:t>
                        </m:r>
                        <m:f>
                          <m:fPr>
                            <m:ctrlPr>
                              <a:rPr lang="en-US" sz="2533" i="1" spc="-13" dirty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Roboto Lt"/>
                              </a:rPr>
                            </m:ctrlPr>
                          </m:fPr>
                          <m:num>
                            <m:r>
                              <a:rPr lang="en-US" sz="2533" i="1" spc="-13" dirty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Roboto Lt"/>
                              </a:rPr>
                              <m:t>1</m:t>
                            </m:r>
                          </m:num>
                          <m:den>
                            <m:r>
                              <a:rPr lang="en-US" sz="2533" i="1" spc="-13" dirty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Roboto Lt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l-GR" sz="2533" i="1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(</m:t>
                    </m:r>
                    <m:r>
                      <a:rPr lang="en-US" sz="2533" i="1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𝑍𝐶𝐴</m:t>
                    </m:r>
                    <m:r>
                      <a:rPr lang="en-US" sz="2533" i="1" spc="-1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),</m:t>
                    </m:r>
                  </m:oMath>
                </a14:m>
                <a:endParaRPr lang="en-US" sz="2533" spc="-13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endParaRPr>
              </a:p>
              <a:p>
                <a:pPr marL="626518" lvl="1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Model converges faster with whitened image input</a:t>
                </a:r>
              </a:p>
              <a:p>
                <a:pPr marL="1236102" lvl="2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r>
                  <a:rPr lang="en-US" sz="2533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Especially for unsupervised learning, e.g. GAN</a:t>
                </a:r>
              </a:p>
              <a:p>
                <a:pPr marL="1236102" lvl="2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endParaRPr lang="en-US" sz="2533" spc="-13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endParaRPr>
              </a:p>
              <a:p>
                <a:pPr marL="1236102" lvl="2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endParaRPr lang="en-US" sz="2533" spc="-13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endParaRPr>
              </a:p>
              <a:p>
                <a:pPr marL="1236102" lvl="2" indent="-304792">
                  <a:spcBef>
                    <a:spcPts val="1100"/>
                  </a:spcBef>
                  <a:buChar char="•"/>
                  <a:tabLst>
                    <a:tab pos="625671" algn="l"/>
                    <a:tab pos="626518" algn="l"/>
                  </a:tabLst>
                </a:pPr>
                <a:endParaRPr sz="2533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7" y="719093"/>
                <a:ext cx="11190372" cy="7335040"/>
              </a:xfrm>
              <a:prstGeom prst="rect">
                <a:avLst/>
              </a:prstGeom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F17779-3743-4820-99D1-1091173D31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48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7E8053-B00C-4BC0-9399-2B223BC3E24D}"/>
              </a:ext>
            </a:extLst>
          </p:cNvPr>
          <p:cNvGrpSpPr/>
          <p:nvPr/>
        </p:nvGrpSpPr>
        <p:grpSpPr>
          <a:xfrm>
            <a:off x="10058400" y="1138909"/>
            <a:ext cx="1541643" cy="5198391"/>
            <a:chOff x="10058400" y="1138909"/>
            <a:chExt cx="1541643" cy="5198391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400" y="1138909"/>
              <a:ext cx="1541643" cy="4857461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0109710" y="6053526"/>
              <a:ext cx="1438487" cy="283774"/>
            </a:xfrm>
            <a:prstGeom prst="rect">
              <a:avLst/>
            </a:prstGeom>
          </p:spPr>
          <p:txBody>
            <a:bodyPr vert="horz" wrap="square" lIns="0" tIns="16933" rIns="0" bIns="0" rtlCol="0">
              <a:spAutoFit/>
            </a:bodyPr>
            <a:lstStyle/>
            <a:p>
              <a:pPr marL="16933">
                <a:spcBef>
                  <a:spcPts val="133"/>
                </a:spcBef>
              </a:pPr>
              <a:r>
                <a:rPr sz="1733" spc="7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rPr>
                <a:t>PCA</a:t>
              </a:r>
              <a:r>
                <a:rPr sz="1733" spc="-67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rPr>
                <a:t> </a:t>
              </a:r>
              <a:r>
                <a:rPr sz="1733" spc="-13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rPr>
                <a:t>whitening</a:t>
              </a:r>
              <a:endParaRPr sz="1733" dirty="0">
                <a:latin typeface="Times New Roman" panose="02020603050405020304" pitchFamily="18" charset="0"/>
                <a:cs typeface="Roboto Lt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484378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Video</a:t>
            </a:r>
            <a:r>
              <a:rPr spc="-127" dirty="0"/>
              <a:t> </a:t>
            </a:r>
            <a:r>
              <a:rPr spc="-40" dirty="0"/>
              <a:t>Transformations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37" y="1087833"/>
            <a:ext cx="11136247" cy="5278219"/>
          </a:xfrm>
          <a:prstGeom prst="rect">
            <a:avLst/>
          </a:prstGeom>
        </p:spPr>
        <p:txBody>
          <a:bodyPr vert="horz" wrap="square" lIns="0" tIns="245533" rIns="0" bIns="0" rtlCol="0">
            <a:spAutoFit/>
          </a:bodyPr>
          <a:lstStyle/>
          <a:p>
            <a:pPr marL="281086" indent="-265000">
              <a:spcBef>
                <a:spcPts val="1933"/>
              </a:spcBef>
              <a:buChar char="•"/>
              <a:tabLst>
                <a:tab pos="281932" algn="l"/>
              </a:tabLst>
            </a:pP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Input</a:t>
            </a:r>
            <a:r>
              <a:rPr sz="2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variability</a:t>
            </a:r>
            <a:r>
              <a:rPr sz="2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high</a:t>
            </a:r>
            <a:r>
              <a:rPr lang="zh-CN" altLang="en-US"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endParaRPr sz="2600" dirty="0">
              <a:latin typeface="Times New Roman" panose="02020603050405020304" pitchFamily="18" charset="0"/>
              <a:cs typeface="Roboto Lt"/>
            </a:endParaRPr>
          </a:p>
          <a:p>
            <a:pPr marL="596038" lvl="1" indent="-274313">
              <a:spcBef>
                <a:spcPts val="1540"/>
              </a:spcBef>
              <a:buChar char="•"/>
              <a:tabLst>
                <a:tab pos="595192" algn="l"/>
                <a:tab pos="596038" algn="l"/>
              </a:tabLst>
            </a:pP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Average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video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length: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Movies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~2h,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YouTube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videos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~11min,</a:t>
            </a:r>
            <a:r>
              <a:rPr sz="2267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Tiktok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short 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videos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596038">
              <a:spcBef>
                <a:spcPts val="213"/>
              </a:spcBef>
            </a:pP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~15sec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281086" indent="-265000">
              <a:spcBef>
                <a:spcPts val="1153"/>
              </a:spcBef>
              <a:buChar char="•"/>
              <a:tabLst>
                <a:tab pos="281932" algn="l"/>
              </a:tabLst>
            </a:pP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Tractable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ML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problems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with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short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video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clips 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(&lt;10sec)</a:t>
            </a:r>
            <a:endParaRPr sz="2600" dirty="0">
              <a:latin typeface="Times New Roman" panose="02020603050405020304" pitchFamily="18" charset="0"/>
              <a:cs typeface="Roboto Lt"/>
            </a:endParaRPr>
          </a:p>
          <a:p>
            <a:pPr marL="596038" lvl="1" indent="-274313">
              <a:spcBef>
                <a:spcPts val="1540"/>
              </a:spcBef>
              <a:buChar char="•"/>
              <a:tabLst>
                <a:tab pos="595192" algn="l"/>
                <a:tab pos="596038" algn="l"/>
              </a:tabLst>
            </a:pP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Ideally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each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clip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a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coherent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event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(e.g. a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human action)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596038" lvl="1" indent="-274313">
              <a:spcBef>
                <a:spcPts val="907"/>
              </a:spcBef>
              <a:buChar char="•"/>
              <a:tabLst>
                <a:tab pos="595192" algn="l"/>
                <a:tab pos="596038" algn="l"/>
              </a:tabLst>
            </a:pP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Semantic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segmentation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extremely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hard..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281086" indent="-265000">
              <a:spcBef>
                <a:spcPts val="1147"/>
              </a:spcBef>
              <a:buChar char="•"/>
              <a:tabLst>
                <a:tab pos="281932" algn="l"/>
              </a:tabLst>
            </a:pP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Preprocessing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tradeoff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storage,</a:t>
            </a:r>
            <a:r>
              <a:rPr sz="26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quality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loading</a:t>
            </a:r>
            <a:r>
              <a:rPr sz="26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speed</a:t>
            </a:r>
            <a:endParaRPr sz="2600" dirty="0">
              <a:latin typeface="Times New Roman" panose="02020603050405020304" pitchFamily="18" charset="0"/>
              <a:cs typeface="Roboto Lt"/>
            </a:endParaRPr>
          </a:p>
          <a:p>
            <a:pPr marL="281086" marR="68578" indent="-265000">
              <a:lnSpc>
                <a:spcPct val="117900"/>
              </a:lnSpc>
              <a:spcBef>
                <a:spcPts val="967"/>
              </a:spcBef>
              <a:buChar char="•"/>
              <a:tabLst>
                <a:tab pos="281932" algn="l"/>
              </a:tabLst>
            </a:pPr>
            <a:r>
              <a:rPr sz="2600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Common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practice: </a:t>
            </a:r>
            <a:r>
              <a:rPr sz="26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decode 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playable 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video 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clip, 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sample a sequence </a:t>
            </a:r>
            <a:r>
              <a:rPr sz="2600" spc="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 </a:t>
            </a:r>
            <a:r>
              <a:rPr sz="2600" spc="-61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frames,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compute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spectrograms</a:t>
            </a:r>
            <a:r>
              <a:rPr lang="en-US" altLang="zh-CN"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</a:t>
            </a:r>
            <a:r>
              <a:rPr lang="zh-CN" altLang="en-US"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频谱图</a:t>
            </a:r>
            <a:r>
              <a:rPr lang="en-US" altLang="zh-CN"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)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audio</a:t>
            </a:r>
            <a:endParaRPr sz="2600" dirty="0">
              <a:latin typeface="Times New Roman" panose="02020603050405020304" pitchFamily="18" charset="0"/>
              <a:cs typeface="Roboto Lt"/>
            </a:endParaRPr>
          </a:p>
          <a:p>
            <a:pPr marL="596038" lvl="1" indent="-275160">
              <a:spcBef>
                <a:spcPts val="1540"/>
              </a:spcBef>
              <a:buChar char="•"/>
              <a:tabLst>
                <a:tab pos="595192" algn="l"/>
                <a:tab pos="596885" algn="l"/>
              </a:tabLst>
            </a:pP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Easy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to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load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model,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increased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storage</a:t>
            </a:r>
            <a:r>
              <a:rPr sz="2267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space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B23DFF-B14D-4CFF-8987-50B687C89C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49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DM/ML datasets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F888F293-EA5D-4A08-A4EF-2EEE6CCBB4D4}"/>
              </a:ext>
            </a:extLst>
          </p:cNvPr>
          <p:cNvSpPr txBox="1"/>
          <p:nvPr/>
        </p:nvSpPr>
        <p:spPr>
          <a:xfrm>
            <a:off x="381000" y="914400"/>
            <a:ext cx="11430000" cy="4819268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469266" indent="-457200">
              <a:spcBef>
                <a:spcPts val="1260"/>
              </a:spcBef>
              <a:buFont typeface="Wingdings" panose="05000000000000000000" pitchFamily="2" charset="2"/>
              <a:buChar char="Ø"/>
              <a:tabLst>
                <a:tab pos="233045" algn="l"/>
                <a:tab pos="233679" algn="l"/>
              </a:tabLst>
            </a:pPr>
            <a:r>
              <a:rPr 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MNIST: digits written by employees of the US Census Bureau</a:t>
            </a:r>
          </a:p>
          <a:p>
            <a:pPr marL="469266" indent="-457200">
              <a:spcBef>
                <a:spcPts val="1260"/>
              </a:spcBef>
              <a:buFont typeface="Wingdings" panose="05000000000000000000" pitchFamily="2" charset="2"/>
              <a:buChar char="Ø"/>
              <a:tabLst>
                <a:tab pos="233045" algn="l"/>
                <a:tab pos="233679" algn="l"/>
              </a:tabLst>
            </a:pPr>
            <a:r>
              <a:rPr 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ImageNet: millions of images from image search engines</a:t>
            </a:r>
          </a:p>
          <a:p>
            <a:pPr marL="469266" indent="-457200">
              <a:spcBef>
                <a:spcPts val="1260"/>
              </a:spcBef>
              <a:buFont typeface="Wingdings" panose="05000000000000000000" pitchFamily="2" charset="2"/>
              <a:buChar char="Ø"/>
              <a:tabLst>
                <a:tab pos="233045" algn="l"/>
                <a:tab pos="233679" algn="l"/>
              </a:tabLst>
            </a:pPr>
            <a:r>
              <a:rPr lang="en-US" sz="2400" spc="-10" dirty="0" err="1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AudioSet</a:t>
            </a:r>
            <a:r>
              <a:rPr 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YouTube sound clips for sound classification</a:t>
            </a:r>
          </a:p>
          <a:p>
            <a:pPr marL="469266" indent="-457200">
              <a:spcBef>
                <a:spcPts val="1260"/>
              </a:spcBef>
              <a:buFont typeface="Wingdings" panose="05000000000000000000" pitchFamily="2" charset="2"/>
              <a:buChar char="Ø"/>
              <a:tabLst>
                <a:tab pos="233045" algn="l"/>
                <a:tab pos="233679" algn="l"/>
              </a:tabLst>
            </a:pPr>
            <a:r>
              <a:rPr lang="en-US" sz="2400" spc="-10" dirty="0" err="1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LibriSpeech</a:t>
            </a:r>
            <a:r>
              <a:rPr 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1000 hours of English speech from audiobook</a:t>
            </a:r>
          </a:p>
          <a:p>
            <a:pPr marL="469266" indent="-457200">
              <a:spcBef>
                <a:spcPts val="1260"/>
              </a:spcBef>
              <a:buFont typeface="Wingdings" panose="05000000000000000000" pitchFamily="2" charset="2"/>
              <a:buChar char="Ø"/>
              <a:tabLst>
                <a:tab pos="233045" algn="l"/>
                <a:tab pos="233679" algn="l"/>
              </a:tabLst>
            </a:pPr>
            <a:r>
              <a:rPr 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Kinetics: YouTube videos clips for human actions classification</a:t>
            </a:r>
          </a:p>
          <a:p>
            <a:pPr marL="469266" indent="-457200">
              <a:spcBef>
                <a:spcPts val="1260"/>
              </a:spcBef>
              <a:buFont typeface="Wingdings" panose="05000000000000000000" pitchFamily="2" charset="2"/>
              <a:buChar char="Ø"/>
              <a:tabLst>
                <a:tab pos="233045" algn="l"/>
                <a:tab pos="233679" algn="l"/>
              </a:tabLst>
            </a:pPr>
            <a:r>
              <a:rPr 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KITTI: traffic scenarios recorded by cameras and other sensors</a:t>
            </a:r>
          </a:p>
          <a:p>
            <a:pPr marL="469266" indent="-457200">
              <a:spcBef>
                <a:spcPts val="1260"/>
              </a:spcBef>
              <a:buFont typeface="Wingdings" panose="05000000000000000000" pitchFamily="2" charset="2"/>
              <a:buChar char="Ø"/>
              <a:tabLst>
                <a:tab pos="233045" algn="l"/>
                <a:tab pos="233679" algn="l"/>
              </a:tabLst>
            </a:pPr>
            <a:r>
              <a:rPr 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 Review: customer reviews and from Amazon online shopping</a:t>
            </a:r>
          </a:p>
          <a:p>
            <a:pPr marL="469266" indent="-457200">
              <a:spcBef>
                <a:spcPts val="1260"/>
              </a:spcBef>
              <a:buFont typeface="Wingdings" panose="05000000000000000000" pitchFamily="2" charset="2"/>
              <a:buChar char="Ø"/>
              <a:tabLst>
                <a:tab pos="233045" algn="l"/>
                <a:tab pos="233679" algn="l"/>
              </a:tabLst>
            </a:pPr>
            <a:r>
              <a:rPr lang="en-US" sz="2400" spc="-10" dirty="0" err="1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SQuAD</a:t>
            </a:r>
            <a:r>
              <a:rPr 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question-answer pairs derived from Wikipedia</a:t>
            </a:r>
          </a:p>
          <a:p>
            <a:pPr marL="12066">
              <a:spcBef>
                <a:spcPts val="1260"/>
              </a:spcBef>
              <a:tabLst>
                <a:tab pos="233045" algn="l"/>
                <a:tab pos="233679" algn="l"/>
              </a:tabLst>
            </a:pPr>
            <a:r>
              <a:rPr lang="en-US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at </a:t>
            </a:r>
            <a:r>
              <a:rPr lang="en-US" sz="2400" spc="-10" dirty="0">
                <a:solidFill>
                  <a:srgbClr val="1D1D1D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https://en.wikipedia.org/wiki/List_of_datasets_for_machine-learning_research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A3B6A6-75A8-46C6-A3CE-B1979C3B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11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0" y="171821"/>
            <a:ext cx="453982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67" dirty="0"/>
              <a:t>Text</a:t>
            </a:r>
            <a:r>
              <a:rPr spc="-127" dirty="0"/>
              <a:t> </a:t>
            </a:r>
            <a:r>
              <a:rPr spc="-40" dirty="0"/>
              <a:t>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73040" y="1166603"/>
                <a:ext cx="11592251" cy="6320149"/>
              </a:xfrm>
              <a:prstGeom prst="rect">
                <a:avLst/>
              </a:prstGeom>
            </p:spPr>
            <p:txBody>
              <a:bodyPr vert="horz" wrap="square" lIns="0" tIns="18627" rIns="0" bIns="0" rtlCol="0">
                <a:spAutoFit/>
              </a:bodyPr>
              <a:lstStyle/>
              <a:p>
                <a:pPr indent="-28955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Stemming</a:t>
                </a:r>
                <a:r>
                  <a:rPr lang="en-US" altLang="zh-CN" sz="24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(</a:t>
                </a:r>
                <a:r>
                  <a:rPr lang="zh-CN" altLang="en-US" sz="24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词干</a:t>
                </a:r>
                <a:r>
                  <a:rPr lang="en-US" altLang="zh-CN" sz="24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)</a:t>
                </a: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and lemmatization</a:t>
                </a:r>
                <a:r>
                  <a:rPr lang="zh-CN" altLang="en-US" sz="24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（词形还原）</a:t>
                </a:r>
                <a:r>
                  <a:rPr lang="en-US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: a word </a:t>
                </a:r>
                <a14:m>
                  <m:oMath xmlns:m="http://schemas.openxmlformats.org/officeDocument/2006/math">
                    <m:r>
                      <a:rPr lang="en-US" sz="2933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→</m:t>
                    </m:r>
                  </m:oMath>
                </a14:m>
                <a:r>
                  <a:rPr lang="en-US" altLang="zh-CN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a common base form</a:t>
                </a:r>
              </a:p>
              <a:p>
                <a:pPr marL="586725" lvl="1" indent="-26669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E.g. am, are, is </a:t>
                </a:r>
                <a14:m>
                  <m:oMath xmlns:m="http://schemas.openxmlformats.org/officeDocument/2006/math">
                    <m:r>
                      <a:rPr lang="en-US" altLang="zh-CN" sz="2530" b="0" i="1" spc="-33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be	;</a:t>
                </a:r>
                <a:r>
                  <a:rPr lang="zh-CN" altLang="en-US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car, cars, car's, cars’ </a:t>
                </a:r>
                <a14:m>
                  <m:oMath xmlns:m="http://schemas.openxmlformats.org/officeDocument/2006/math">
                    <m:r>
                      <a:rPr lang="en-US" altLang="zh-CN" sz="2530" b="0" i="1" spc="-33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car</a:t>
                </a:r>
              </a:p>
              <a:p>
                <a:pPr marL="586725" lvl="1" indent="-26669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Example: Topic modeling</a:t>
                </a:r>
              </a:p>
              <a:p>
                <a:pPr indent="-28955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r>
                  <a:rPr lang="en-US" altLang="zh-CN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Tokenization</a:t>
                </a:r>
                <a:r>
                  <a:rPr lang="en-US" altLang="zh-CN" sz="24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(</a:t>
                </a:r>
                <a:r>
                  <a:rPr lang="zh-CN" altLang="en-US" sz="24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词语切分</a:t>
                </a:r>
                <a:r>
                  <a:rPr lang="en-US" altLang="zh-CN" sz="24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)</a:t>
                </a:r>
                <a:r>
                  <a:rPr lang="en-US" altLang="zh-CN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: text string </a:t>
                </a:r>
                <a14:m>
                  <m:oMath xmlns:m="http://schemas.openxmlformats.org/officeDocument/2006/math">
                    <m:r>
                      <a:rPr lang="en-US" altLang="zh-CN" sz="2933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→</m:t>
                    </m:r>
                  </m:oMath>
                </a14:m>
                <a:r>
                  <a:rPr lang="en-US" altLang="zh-CN" sz="29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a list of tokens (smallest unit to ML algorithms)</a:t>
                </a:r>
              </a:p>
              <a:p>
                <a:pPr marL="586725" lvl="1" indent="-26669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By word: </a:t>
                </a:r>
                <a:r>
                  <a:rPr lang="en-US" altLang="zh-CN" sz="2530" spc="-33" dirty="0" err="1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text.split</a:t>
                </a:r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(‘ ')</a:t>
                </a:r>
              </a:p>
              <a:p>
                <a:pPr marL="586725" lvl="1" indent="-26669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By char: </a:t>
                </a:r>
                <a:r>
                  <a:rPr lang="en-US" altLang="zh-CN" sz="2530" spc="-33" dirty="0" err="1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text.split</a:t>
                </a:r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(‘ ')</a:t>
                </a:r>
              </a:p>
              <a:p>
                <a:pPr marL="586725" lvl="1" indent="-26669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By </a:t>
                </a:r>
                <a:r>
                  <a:rPr lang="en-US" altLang="zh-CN" sz="2530" spc="-33" dirty="0" err="1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subwords</a:t>
                </a:r>
                <a:r>
                  <a:rPr lang="en-US" altLang="zh-CN" sz="2530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:</a:t>
                </a:r>
              </a:p>
              <a:p>
                <a:pPr marL="1196310" lvl="2" indent="-26669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r>
                  <a:rPr lang="en-US" altLang="zh-CN" sz="2333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e.g. “a new </a:t>
                </a:r>
                <a:r>
                  <a:rPr lang="en-US" altLang="zh-CN" sz="2333" spc="-33" dirty="0" err="1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gpu</a:t>
                </a:r>
                <a:r>
                  <a:rPr lang="en-US" altLang="zh-CN" sz="2333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! ” </a:t>
                </a:r>
                <a14:m>
                  <m:oMath xmlns:m="http://schemas.openxmlformats.org/officeDocument/2006/math">
                    <m:r>
                      <a:rPr lang="en-US" altLang="zh-CN" sz="2333" b="0" i="1" spc="-33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333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“a”, “new”, “</a:t>
                </a:r>
                <a:r>
                  <a:rPr lang="en-US" altLang="zh-CN" sz="2333" spc="-33" dirty="0" err="1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gp</a:t>
                </a:r>
                <a:r>
                  <a:rPr lang="en-US" altLang="zh-CN" sz="2333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”, “##u”, “!”</a:t>
                </a:r>
              </a:p>
              <a:p>
                <a:pPr marL="1196310" lvl="2" indent="-26669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r>
                  <a:rPr lang="en-US" altLang="zh-CN" sz="2333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Custom vocabulary learned from the text corpus (Unigram, </a:t>
                </a:r>
                <a:r>
                  <a:rPr lang="en-US" altLang="zh-CN" sz="2333" spc="-33" dirty="0" err="1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WordPiece</a:t>
                </a:r>
                <a:r>
                  <a:rPr lang="en-US" altLang="zh-CN" sz="2333" spc="-33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lvl="1" indent="-289553">
                  <a:spcBef>
                    <a:spcPts val="907"/>
                  </a:spcBef>
                  <a:buFontTx/>
                  <a:buChar char="•"/>
                  <a:tabLst>
                    <a:tab pos="586725" algn="l"/>
                    <a:tab pos="587572" algn="l"/>
                  </a:tabLst>
                </a:pPr>
                <a:endParaRPr lang="en-US" altLang="zh-CN" sz="3800" baseline="2923" dirty="0">
                  <a:solidFill>
                    <a:srgbClr val="1D1D1D"/>
                  </a:solidFill>
                  <a:latin typeface="Times New Roman" panose="02020603050405020304" pitchFamily="18" charset="0"/>
                </a:endParaRPr>
              </a:p>
              <a:p>
                <a:pPr marL="272620" indent="-256534">
                  <a:spcBef>
                    <a:spcPts val="147"/>
                  </a:spcBef>
                  <a:buChar char="•"/>
                  <a:tabLst>
                    <a:tab pos="273465" algn="l"/>
                  </a:tabLst>
                </a:pPr>
                <a:endParaRPr lang="en-US" sz="3800" baseline="2923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0" y="1166603"/>
                <a:ext cx="11592251" cy="6320149"/>
              </a:xfrm>
              <a:prstGeom prst="rect">
                <a:avLst/>
              </a:prstGeom>
              <a:blipFill>
                <a:blip r:embed="rId2"/>
                <a:stretch>
                  <a:fillRect l="-1972" t="-1403" r="-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5546AD-E3DE-4D0E-B786-349B28A3E4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50</a:t>
            </a:fld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205486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Summa</a:t>
            </a:r>
            <a:r>
              <a:rPr spc="13" dirty="0"/>
              <a:t>r</a:t>
            </a:r>
            <a:r>
              <a:rPr spc="-113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50" y="1037446"/>
            <a:ext cx="9435253" cy="3550158"/>
          </a:xfrm>
          <a:prstGeom prst="rect">
            <a:avLst/>
          </a:prstGeom>
        </p:spPr>
        <p:txBody>
          <a:bodyPr vert="horz" wrap="square" lIns="0" tIns="277705" rIns="0" bIns="0" rtlCol="0">
            <a:spAutoFit/>
          </a:bodyPr>
          <a:lstStyle/>
          <a:p>
            <a:pPr marL="310719" indent="-294631">
              <a:spcBef>
                <a:spcPts val="2185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Transform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into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formats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preferred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ML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algorithms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78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Tabular: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normalize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real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value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features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10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Images: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cropping,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downsampling,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whitening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107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Videos: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clipping,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sampling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frames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10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Text: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stemming,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lemmatization,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tokenization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16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Need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balance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storage,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quality,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loading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speed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37E0FA-B722-4521-8780-F5AD4DABB1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51</a:t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Labeling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Part Summary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76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536787" cy="4233"/>
          </a:xfrm>
          <a:custGeom>
            <a:avLst/>
            <a:gdLst/>
            <a:ahLst/>
            <a:cxnLst/>
            <a:rect l="l" t="t" r="r" b="b"/>
            <a:pathLst>
              <a:path w="402590" h="3175">
                <a:moveTo>
                  <a:pt x="0" y="3175"/>
                </a:moveTo>
                <a:lnTo>
                  <a:pt x="402272" y="3175"/>
                </a:lnTo>
                <a:lnTo>
                  <a:pt x="402272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1390630" y="2991002"/>
            <a:ext cx="801793" cy="4233"/>
          </a:xfrm>
          <a:custGeom>
            <a:avLst/>
            <a:gdLst/>
            <a:ahLst/>
            <a:cxnLst/>
            <a:rect l="l" t="t" r="r" b="b"/>
            <a:pathLst>
              <a:path w="601345" h="3175">
                <a:moveTo>
                  <a:pt x="0" y="3175"/>
                </a:moveTo>
                <a:lnTo>
                  <a:pt x="601026" y="3175"/>
                </a:lnTo>
                <a:lnTo>
                  <a:pt x="601026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42206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Feature</a:t>
            </a:r>
            <a:r>
              <a:rPr spc="-67" dirty="0"/>
              <a:t> </a:t>
            </a:r>
            <a:r>
              <a:rPr spc="-27" dirty="0"/>
              <a:t>Engineering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8150" y="1246481"/>
            <a:ext cx="7124815" cy="39935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78546" marR="324264" indent="-262460">
              <a:lnSpc>
                <a:spcPct val="117900"/>
              </a:lnSpc>
              <a:spcBef>
                <a:spcPts val="133"/>
              </a:spcBef>
              <a:buChar char="•"/>
              <a:tabLst>
                <a:tab pos="279393" algn="l"/>
              </a:tabLst>
            </a:pP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Before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deep </a:t>
            </a:r>
            <a:r>
              <a:rPr sz="26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learning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(DL),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feature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engineering </a:t>
            </a:r>
            <a:r>
              <a:rPr sz="2600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(FE) 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was critical to using </a:t>
            </a:r>
            <a:r>
              <a:rPr sz="2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ML </a:t>
            </a:r>
            <a:r>
              <a:rPr sz="2600" spc="-61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endParaRPr sz="2600" dirty="0">
              <a:latin typeface="Times New Roman" panose="02020603050405020304" pitchFamily="18" charset="0"/>
              <a:cs typeface="Roboto Lt"/>
            </a:endParaRPr>
          </a:p>
          <a:p>
            <a:pPr marL="592652" lvl="1" indent="-271773">
              <a:spcBef>
                <a:spcPts val="1527"/>
              </a:spcBef>
              <a:buChar char="•"/>
              <a:tabLst>
                <a:tab pos="592652" algn="l"/>
                <a:tab pos="593497" algn="l"/>
              </a:tabLst>
            </a:pPr>
            <a:r>
              <a:rPr sz="2267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Traditional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CV: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detect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corners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/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interest points..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278546" marR="1512109" indent="-262460">
              <a:lnSpc>
                <a:spcPct val="117900"/>
              </a:lnSpc>
              <a:spcBef>
                <a:spcPts val="585"/>
              </a:spcBef>
              <a:buChar char="•"/>
              <a:tabLst>
                <a:tab pos="279393" algn="l"/>
              </a:tabLst>
            </a:pPr>
            <a:r>
              <a:rPr sz="2600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DL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deep </a:t>
            </a:r>
            <a:r>
              <a:rPr sz="2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neural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networks</a:t>
            </a:r>
            <a:r>
              <a:rPr sz="2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</a:t>
            </a:r>
            <a:r>
              <a:rPr sz="2600" spc="-61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automatically </a:t>
            </a:r>
            <a:r>
              <a:rPr sz="26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extract</a:t>
            </a:r>
            <a:r>
              <a:rPr sz="2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features</a:t>
            </a:r>
            <a:endParaRPr sz="2600" dirty="0">
              <a:latin typeface="Times New Roman" panose="02020603050405020304" pitchFamily="18" charset="0"/>
              <a:cs typeface="Roboto Lt"/>
            </a:endParaRPr>
          </a:p>
          <a:p>
            <a:pPr marL="592652" lvl="1" indent="-272620">
              <a:spcBef>
                <a:spcPts val="1527"/>
              </a:spcBef>
              <a:buChar char="•"/>
              <a:tabLst>
                <a:tab pos="592652" algn="l"/>
                <a:tab pos="593497" algn="l"/>
              </a:tabLst>
            </a:pPr>
            <a:r>
              <a:rPr sz="2267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CNN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replace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extractor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592652" lvl="1" indent="-272620">
              <a:spcBef>
                <a:spcPts val="900"/>
              </a:spcBef>
              <a:buChar char="•"/>
              <a:tabLst>
                <a:tab pos="592652" algn="l"/>
                <a:tab pos="593497" algn="l"/>
              </a:tabLst>
            </a:pP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Features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more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relevant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final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task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592652" lvl="1" indent="-272620">
              <a:spcBef>
                <a:spcPts val="893"/>
              </a:spcBef>
              <a:buChar char="•"/>
              <a:tabLst>
                <a:tab pos="592652" algn="l"/>
                <a:tab pos="593497" algn="l"/>
              </a:tabLst>
            </a:pP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Limitation: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hungry,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computation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heavy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1829" y="4553379"/>
            <a:ext cx="1357389" cy="135625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578242" y="2622414"/>
            <a:ext cx="1642533" cy="1818218"/>
          </a:xfrm>
          <a:custGeom>
            <a:avLst/>
            <a:gdLst>
              <a:gd name="connsiteX0" fmla="*/ 1231900 w 1231900"/>
              <a:gd name="connsiteY0" fmla="*/ 4762 h 1358900"/>
              <a:gd name="connsiteX1" fmla="*/ 0 w 1231900"/>
              <a:gd name="connsiteY1" fmla="*/ 0 h 1358900"/>
              <a:gd name="connsiteX2" fmla="*/ 0 w 1231900"/>
              <a:gd name="connsiteY2" fmla="*/ 1358900 h 1358900"/>
              <a:gd name="connsiteX3" fmla="*/ 1231900 w 1231900"/>
              <a:gd name="connsiteY3" fmla="*/ 1358900 h 1358900"/>
              <a:gd name="connsiteX4" fmla="*/ 1231900 w 1231900"/>
              <a:gd name="connsiteY4" fmla="*/ 4762 h 1358900"/>
              <a:gd name="connsiteX0" fmla="*/ 1231900 w 1231900"/>
              <a:gd name="connsiteY0" fmla="*/ 0 h 1363663"/>
              <a:gd name="connsiteX1" fmla="*/ 0 w 1231900"/>
              <a:gd name="connsiteY1" fmla="*/ 4763 h 1363663"/>
              <a:gd name="connsiteX2" fmla="*/ 0 w 1231900"/>
              <a:gd name="connsiteY2" fmla="*/ 1363663 h 1363663"/>
              <a:gd name="connsiteX3" fmla="*/ 1231900 w 1231900"/>
              <a:gd name="connsiteY3" fmla="*/ 1363663 h 1363663"/>
              <a:gd name="connsiteX4" fmla="*/ 1231900 w 1231900"/>
              <a:gd name="connsiteY4" fmla="*/ 0 h 136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1900" h="1363663">
                <a:moveTo>
                  <a:pt x="1231900" y="0"/>
                </a:moveTo>
                <a:lnTo>
                  <a:pt x="0" y="4763"/>
                </a:lnTo>
                <a:lnTo>
                  <a:pt x="0" y="1363663"/>
                </a:lnTo>
                <a:lnTo>
                  <a:pt x="1231900" y="1363663"/>
                </a:lnTo>
                <a:lnTo>
                  <a:pt x="1231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569412" y="2603458"/>
            <a:ext cx="1648883" cy="1622825"/>
          </a:xfrm>
          <a:custGeom>
            <a:avLst/>
            <a:gdLst>
              <a:gd name="connsiteX0" fmla="*/ 0 w 1642533"/>
              <a:gd name="connsiteY0" fmla="*/ 0 h 1470425"/>
              <a:gd name="connsiteX1" fmla="*/ 1642533 w 1642533"/>
              <a:gd name="connsiteY1" fmla="*/ 0 h 1470425"/>
              <a:gd name="connsiteX2" fmla="*/ 1642533 w 1642533"/>
              <a:gd name="connsiteY2" fmla="*/ 1470425 h 1470425"/>
              <a:gd name="connsiteX3" fmla="*/ 0 w 1642533"/>
              <a:gd name="connsiteY3" fmla="*/ 1470425 h 1470425"/>
              <a:gd name="connsiteX4" fmla="*/ 0 w 1642533"/>
              <a:gd name="connsiteY4" fmla="*/ 0 h 1470425"/>
              <a:gd name="connsiteX0" fmla="*/ 0 w 1642533"/>
              <a:gd name="connsiteY0" fmla="*/ 152400 h 1622825"/>
              <a:gd name="connsiteX1" fmla="*/ 1636183 w 1642533"/>
              <a:gd name="connsiteY1" fmla="*/ 0 h 1622825"/>
              <a:gd name="connsiteX2" fmla="*/ 1642533 w 1642533"/>
              <a:gd name="connsiteY2" fmla="*/ 1622825 h 1622825"/>
              <a:gd name="connsiteX3" fmla="*/ 0 w 1642533"/>
              <a:gd name="connsiteY3" fmla="*/ 1622825 h 1622825"/>
              <a:gd name="connsiteX4" fmla="*/ 0 w 1642533"/>
              <a:gd name="connsiteY4" fmla="*/ 152400 h 1622825"/>
              <a:gd name="connsiteX0" fmla="*/ 0 w 1648883"/>
              <a:gd name="connsiteY0" fmla="*/ 6350 h 1622825"/>
              <a:gd name="connsiteX1" fmla="*/ 1642533 w 1648883"/>
              <a:gd name="connsiteY1" fmla="*/ 0 h 1622825"/>
              <a:gd name="connsiteX2" fmla="*/ 1648883 w 1648883"/>
              <a:gd name="connsiteY2" fmla="*/ 1622825 h 1622825"/>
              <a:gd name="connsiteX3" fmla="*/ 6350 w 1648883"/>
              <a:gd name="connsiteY3" fmla="*/ 1622825 h 1622825"/>
              <a:gd name="connsiteX4" fmla="*/ 0 w 1648883"/>
              <a:gd name="connsiteY4" fmla="*/ 6350 h 162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8883" h="1622825">
                <a:moveTo>
                  <a:pt x="0" y="6350"/>
                </a:moveTo>
                <a:lnTo>
                  <a:pt x="1642533" y="0"/>
                </a:lnTo>
                <a:cubicBezTo>
                  <a:pt x="1644650" y="540942"/>
                  <a:pt x="1646766" y="1081883"/>
                  <a:pt x="1648883" y="1622825"/>
                </a:cubicBezTo>
                <a:lnTo>
                  <a:pt x="6350" y="1622825"/>
                </a:lnTo>
                <a:cubicBezTo>
                  <a:pt x="4233" y="1084000"/>
                  <a:pt x="2117" y="545175"/>
                  <a:pt x="0" y="6350"/>
                </a:cubicBez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>
              <a:spcBef>
                <a:spcPts val="2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85511" marR="74505" indent="-2540" algn="ctr">
              <a:lnSpc>
                <a:spcPts val="2800"/>
              </a:lnSpc>
              <a:spcBef>
                <a:spcPts val="7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Manually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en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ee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ed </a:t>
            </a:r>
            <a:r>
              <a:rPr sz="24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features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7631" y="1258757"/>
            <a:ext cx="1643144" cy="923853"/>
          </a:xfrm>
          <a:custGeom>
            <a:avLst/>
            <a:gdLst>
              <a:gd name="connsiteX0" fmla="*/ 0 w 1642533"/>
              <a:gd name="connsiteY0" fmla="*/ 0 h 765103"/>
              <a:gd name="connsiteX1" fmla="*/ 1642533 w 1642533"/>
              <a:gd name="connsiteY1" fmla="*/ 0 h 765103"/>
              <a:gd name="connsiteX2" fmla="*/ 1642533 w 1642533"/>
              <a:gd name="connsiteY2" fmla="*/ 765103 h 765103"/>
              <a:gd name="connsiteX3" fmla="*/ 0 w 1642533"/>
              <a:gd name="connsiteY3" fmla="*/ 765103 h 765103"/>
              <a:gd name="connsiteX4" fmla="*/ 0 w 1642533"/>
              <a:gd name="connsiteY4" fmla="*/ 0 h 765103"/>
              <a:gd name="connsiteX0" fmla="*/ 0 w 1642533"/>
              <a:gd name="connsiteY0" fmla="*/ 0 h 923853"/>
              <a:gd name="connsiteX1" fmla="*/ 1642533 w 1642533"/>
              <a:gd name="connsiteY1" fmla="*/ 0 h 923853"/>
              <a:gd name="connsiteX2" fmla="*/ 1642533 w 1642533"/>
              <a:gd name="connsiteY2" fmla="*/ 923853 h 923853"/>
              <a:gd name="connsiteX3" fmla="*/ 0 w 1642533"/>
              <a:gd name="connsiteY3" fmla="*/ 765103 h 923853"/>
              <a:gd name="connsiteX4" fmla="*/ 0 w 1642533"/>
              <a:gd name="connsiteY4" fmla="*/ 0 h 923853"/>
              <a:gd name="connsiteX0" fmla="*/ 0 w 1642533"/>
              <a:gd name="connsiteY0" fmla="*/ 0 h 923853"/>
              <a:gd name="connsiteX1" fmla="*/ 1642533 w 1642533"/>
              <a:gd name="connsiteY1" fmla="*/ 0 h 923853"/>
              <a:gd name="connsiteX2" fmla="*/ 1642533 w 1642533"/>
              <a:gd name="connsiteY2" fmla="*/ 923853 h 923853"/>
              <a:gd name="connsiteX3" fmla="*/ 6350 w 1642533"/>
              <a:gd name="connsiteY3" fmla="*/ 911153 h 923853"/>
              <a:gd name="connsiteX4" fmla="*/ 0 w 1642533"/>
              <a:gd name="connsiteY4" fmla="*/ 0 h 923853"/>
              <a:gd name="connsiteX0" fmla="*/ 611 w 1643144"/>
              <a:gd name="connsiteY0" fmla="*/ 0 h 923853"/>
              <a:gd name="connsiteX1" fmla="*/ 1643144 w 1643144"/>
              <a:gd name="connsiteY1" fmla="*/ 0 h 923853"/>
              <a:gd name="connsiteX2" fmla="*/ 1643144 w 1643144"/>
              <a:gd name="connsiteY2" fmla="*/ 923853 h 923853"/>
              <a:gd name="connsiteX3" fmla="*/ 611 w 1643144"/>
              <a:gd name="connsiteY3" fmla="*/ 923853 h 923853"/>
              <a:gd name="connsiteX4" fmla="*/ 611 w 1643144"/>
              <a:gd name="connsiteY4" fmla="*/ 0 h 9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144" h="923853">
                <a:moveTo>
                  <a:pt x="611" y="0"/>
                </a:moveTo>
                <a:lnTo>
                  <a:pt x="1643144" y="0"/>
                </a:lnTo>
                <a:lnTo>
                  <a:pt x="1643144" y="923853"/>
                </a:lnTo>
                <a:lnTo>
                  <a:pt x="611" y="923853"/>
                </a:lnTo>
                <a:cubicBezTo>
                  <a:pt x="-1506" y="620135"/>
                  <a:pt x="2728" y="303718"/>
                  <a:pt x="611" y="0"/>
                </a:cubicBez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5927" rIns="0" bIns="0" rtlCol="0">
            <a:spAutoFit/>
          </a:bodyPr>
          <a:lstStyle/>
          <a:p>
            <a:pPr>
              <a:spcBef>
                <a:spcPts val="4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504601"/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SVM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1282" y="2174613"/>
            <a:ext cx="196426" cy="4372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916413" y="4253371"/>
            <a:ext cx="1357389" cy="1663791"/>
            <a:chOff x="7418006" y="3341052"/>
            <a:chExt cx="1018042" cy="1247843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8006" y="3571702"/>
              <a:ext cx="1018042" cy="101719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27301" y="3429952"/>
              <a:ext cx="635" cy="142240"/>
            </a:xfrm>
            <a:custGeom>
              <a:avLst/>
              <a:gdLst/>
              <a:ahLst/>
              <a:cxnLst/>
              <a:rect l="l" t="t" r="r" b="b"/>
              <a:pathLst>
                <a:path w="634" h="142239">
                  <a:moveTo>
                    <a:pt x="50" y="141744"/>
                  </a:moveTo>
                  <a:lnTo>
                    <a:pt x="12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866341" y="3341052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20" h="102235">
                  <a:moveTo>
                    <a:pt x="121920" y="101574"/>
                  </a:moveTo>
                  <a:lnTo>
                    <a:pt x="60934" y="0"/>
                  </a:lnTo>
                  <a:lnTo>
                    <a:pt x="0" y="101625"/>
                  </a:lnTo>
                </a:path>
                <a:path w="121920" h="102235">
                  <a:moveTo>
                    <a:pt x="60960" y="101600"/>
                  </a:moveTo>
                  <a:lnTo>
                    <a:pt x="60934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48096" y="2617190"/>
            <a:ext cx="1945753" cy="1619247"/>
          </a:xfrm>
          <a:prstGeom prst="rect">
            <a:avLst/>
          </a:prstGeom>
          <a:ln w="25400">
            <a:solidFill>
              <a:srgbClr val="FCB64C"/>
            </a:solidFill>
          </a:ln>
        </p:spPr>
        <p:txBody>
          <a:bodyPr vert="horz" wrap="square" lIns="0" tIns="181187" rIns="0" bIns="0" rtlCol="0">
            <a:spAutoFit/>
          </a:bodyPr>
          <a:lstStyle/>
          <a:p>
            <a:pPr marL="134617" marR="125304" algn="ctr">
              <a:lnSpc>
                <a:spcPts val="2800"/>
              </a:lnSpc>
              <a:spcBef>
                <a:spcPts val="1427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Features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learned</a:t>
            </a:r>
            <a:r>
              <a:rPr sz="2400" spc="-10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2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by </a:t>
            </a:r>
            <a:r>
              <a:rPr sz="2400" spc="-56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 </a:t>
            </a:r>
            <a:r>
              <a:rPr sz="2400" spc="-2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neural 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network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48096" y="1246481"/>
            <a:ext cx="1642533" cy="930169"/>
          </a:xfrm>
          <a:prstGeom prst="rect">
            <a:avLst/>
          </a:prstGeom>
          <a:ln w="25400">
            <a:solidFill>
              <a:srgbClr val="FCB64C"/>
            </a:solidFill>
          </a:ln>
        </p:spPr>
        <p:txBody>
          <a:bodyPr vert="horz" wrap="square" lIns="0" tIns="209973" rIns="0" bIns="0" rtlCol="0">
            <a:spAutoFit/>
          </a:bodyPr>
          <a:lstStyle/>
          <a:p>
            <a:pPr marL="121917" marR="111757" indent="132923">
              <a:lnSpc>
                <a:spcPts val="2800"/>
              </a:lnSpc>
              <a:spcBef>
                <a:spcPts val="1653"/>
              </a:spcBef>
            </a:pP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Softmax 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ss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1149" y="2162353"/>
            <a:ext cx="196427" cy="426329"/>
          </a:xfrm>
          <a:prstGeom prst="rect">
            <a:avLst/>
          </a:prstGeom>
        </p:spPr>
      </p:pic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7BF13245-00C4-404E-8BAB-51850BF275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53</a:t>
            </a:fld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A38EAB5-359D-464E-A500-1F557E818193}"/>
              </a:ext>
            </a:extLst>
          </p:cNvPr>
          <p:cNvGrpSpPr/>
          <p:nvPr/>
        </p:nvGrpSpPr>
        <p:grpSpPr>
          <a:xfrm>
            <a:off x="8306077" y="4234750"/>
            <a:ext cx="162560" cy="323286"/>
            <a:chOff x="8318215" y="4102804"/>
            <a:chExt cx="162560" cy="323286"/>
          </a:xfrm>
        </p:grpSpPr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776FD1FC-D472-44D7-9814-5407A61E7EBC}"/>
                </a:ext>
              </a:extLst>
            </p:cNvPr>
            <p:cNvSpPr/>
            <p:nvPr/>
          </p:nvSpPr>
          <p:spPr>
            <a:xfrm>
              <a:off x="8318215" y="4102804"/>
              <a:ext cx="162560" cy="136313"/>
            </a:xfrm>
            <a:custGeom>
              <a:avLst/>
              <a:gdLst/>
              <a:ahLst/>
              <a:cxnLst/>
              <a:rect l="l" t="t" r="r" b="b"/>
              <a:pathLst>
                <a:path w="121920" h="102235">
                  <a:moveTo>
                    <a:pt x="121920" y="101574"/>
                  </a:moveTo>
                  <a:lnTo>
                    <a:pt x="60934" y="0"/>
                  </a:lnTo>
                  <a:lnTo>
                    <a:pt x="0" y="101625"/>
                  </a:lnTo>
                </a:path>
                <a:path w="121920" h="102235">
                  <a:moveTo>
                    <a:pt x="60960" y="101600"/>
                  </a:moveTo>
                  <a:lnTo>
                    <a:pt x="60934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17">
              <a:extLst>
                <a:ext uri="{FF2B5EF4-FFF2-40B4-BE49-F238E27FC236}">
                  <a16:creationId xmlns:a16="http://schemas.microsoft.com/office/drawing/2014/main" id="{BB685726-6A6D-4D55-A366-F9894254043D}"/>
                </a:ext>
              </a:extLst>
            </p:cNvPr>
            <p:cNvSpPr/>
            <p:nvPr/>
          </p:nvSpPr>
          <p:spPr>
            <a:xfrm>
              <a:off x="8399495" y="4236437"/>
              <a:ext cx="847" cy="189653"/>
            </a:xfrm>
            <a:custGeom>
              <a:avLst/>
              <a:gdLst/>
              <a:ahLst/>
              <a:cxnLst/>
              <a:rect l="l" t="t" r="r" b="b"/>
              <a:pathLst>
                <a:path w="634" h="142239">
                  <a:moveTo>
                    <a:pt x="50" y="141744"/>
                  </a:moveTo>
                  <a:lnTo>
                    <a:pt x="12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466090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67" dirty="0"/>
              <a:t>Tabular</a:t>
            </a:r>
            <a:r>
              <a:rPr spc="-40" dirty="0"/>
              <a:t> </a:t>
            </a:r>
            <a:r>
              <a:rPr spc="-47" dirty="0"/>
              <a:t>Data</a:t>
            </a:r>
            <a:r>
              <a:rPr spc="-33" dirty="0"/>
              <a:t>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73041" y="1371600"/>
                <a:ext cx="15172267" cy="4768955"/>
              </a:xfrm>
              <a:prstGeom prst="rect">
                <a:avLst/>
              </a:prstGeom>
            </p:spPr>
            <p:txBody>
              <a:bodyPr vert="horz" wrap="square" lIns="0" tIns="66887" rIns="0" bIns="0" rtlCol="0">
                <a:spAutoFit/>
              </a:bodyPr>
              <a:lstStyle/>
              <a:p>
                <a:pPr marL="251454" indent="-235367">
                  <a:lnSpc>
                    <a:spcPct val="100000"/>
                  </a:lnSpc>
                  <a:spcBef>
                    <a:spcPts val="527"/>
                  </a:spcBef>
                  <a:tabLst>
                    <a:tab pos="252300" algn="l"/>
                  </a:tabLst>
                </a:pPr>
                <a:r>
                  <a:rPr lang="en-US" spc="-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Tabular</a:t>
                </a:r>
                <a:r>
                  <a:rPr lang="en-US" spc="-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table,</a:t>
                </a:r>
              </a:p>
              <a:p>
                <a:pPr marL="16087" indent="0">
                  <a:lnSpc>
                    <a:spcPct val="100000"/>
                  </a:lnSpc>
                  <a:spcBef>
                    <a:spcPts val="527"/>
                  </a:spcBef>
                  <a:buNone/>
                  <a:tabLst>
                    <a:tab pos="252300" algn="l"/>
                  </a:tabLst>
                </a:pP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feature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columns </a:t>
                </a:r>
                <a:r>
                  <a:rPr lang="en-US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 /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categorical /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string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</a:t>
                </a:r>
              </a:p>
              <a:p>
                <a:pPr marL="251454" indent="-235367">
                  <a:lnSpc>
                    <a:spcPct val="100000"/>
                  </a:lnSpc>
                  <a:spcBef>
                    <a:spcPts val="1873"/>
                  </a:spcBef>
                  <a:tabLst>
                    <a:tab pos="252300" algn="l"/>
                    <a:tab pos="4722587" algn="l"/>
                  </a:tabLst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Int/float:</a:t>
                </a:r>
                <a:r>
                  <a:rPr lang="en-US" spc="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directly</a:t>
                </a:r>
                <a:r>
                  <a:rPr lang="en-US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</a:t>
                </a:r>
                <a:r>
                  <a:rPr lang="en-US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en-US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</a:t>
                </a:r>
                <a:r>
                  <a:rPr lang="en-US" spc="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b="0" i="1" spc="-7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pc="-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unique int values</a:t>
                </a:r>
              </a:p>
              <a:p>
                <a:pPr marL="251454" indent="-235367">
                  <a:lnSpc>
                    <a:spcPct val="100000"/>
                  </a:lnSpc>
                  <a:spcBef>
                    <a:spcPts val="1407"/>
                  </a:spcBef>
                  <a:tabLst>
                    <a:tab pos="252300" algn="l"/>
                  </a:tabLst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Categorical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data: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4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one-hot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encoding</a:t>
                </a:r>
              </a:p>
              <a:p>
                <a:pPr marL="565559" lvl="1" indent="-244681">
                  <a:lnSpc>
                    <a:spcPct val="100000"/>
                  </a:lnSpc>
                  <a:spcBef>
                    <a:spcPts val="1400"/>
                  </a:spcBef>
                  <a:tabLst>
                    <a:tab pos="566406" algn="l"/>
                  </a:tabLst>
                </a:pPr>
                <a:r>
                  <a:rPr lang="en-US" sz="2000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r>
                  <a:rPr lang="en-US" sz="20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rare </a:t>
                </a:r>
                <a:r>
                  <a:rPr lang="en-US" sz="2000" spc="7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categories</a:t>
                </a:r>
                <a:r>
                  <a:rPr lang="en-US" sz="2000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</a:t>
                </a:r>
                <a:r>
                  <a:rPr lang="en-US" sz="2000" spc="-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spc="-3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“Unknown”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1454" indent="-235367">
                  <a:lnSpc>
                    <a:spcPct val="100000"/>
                  </a:lnSpc>
                  <a:spcBef>
                    <a:spcPts val="947"/>
                  </a:spcBef>
                  <a:tabLst>
                    <a:tab pos="252300" algn="l"/>
                  </a:tabLst>
                </a:pPr>
                <a:r>
                  <a:rPr lang="en-US" spc="-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Date-time:</a:t>
                </a:r>
                <a:r>
                  <a:rPr lang="en-US" spc="-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 list such as</a:t>
                </a:r>
              </a:p>
              <a:p>
                <a:pPr marL="565559" indent="-244681">
                  <a:lnSpc>
                    <a:spcPct val="100000"/>
                  </a:lnSpc>
                  <a:spcBef>
                    <a:spcPts val="1500"/>
                  </a:spcBef>
                  <a:tabLst>
                    <a:tab pos="566406" algn="l"/>
                  </a:tabLst>
                </a:pP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[year,</a:t>
                </a:r>
                <a:r>
                  <a:rPr lang="en-US" sz="1667" spc="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month,</a:t>
                </a:r>
                <a:r>
                  <a:rPr lang="en-US" sz="1667" spc="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day,</a:t>
                </a:r>
                <a:r>
                  <a:rPr lang="en-US" sz="1667" spc="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day_of_year,</a:t>
                </a:r>
                <a:r>
                  <a:rPr lang="en-US" sz="1667" spc="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week_of_year,</a:t>
                </a:r>
                <a:r>
                  <a:rPr lang="en-US" sz="1667" spc="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day_of_week]</a:t>
                </a:r>
                <a:endParaRPr lang="en-US" sz="16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1454" indent="-235367">
                  <a:lnSpc>
                    <a:spcPct val="100000"/>
                  </a:lnSpc>
                  <a:spcBef>
                    <a:spcPts val="953"/>
                  </a:spcBef>
                  <a:tabLst>
                    <a:tab pos="252300" algn="l"/>
                  </a:tabLst>
                </a:pP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combination: </a:t>
                </a:r>
                <a:r>
                  <a:rPr lang="en-US" spc="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Cartesian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pc="-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groups</a:t>
                </a:r>
              </a:p>
              <a:p>
                <a:pPr marL="565559" lvl="1" indent="-243834">
                  <a:lnSpc>
                    <a:spcPct val="100000"/>
                  </a:lnSpc>
                  <a:spcBef>
                    <a:spcPts val="1500"/>
                  </a:spcBef>
                  <a:tabLst>
                    <a:tab pos="565559" algn="l"/>
                  </a:tabLst>
                </a:pPr>
                <a:r>
                  <a:rPr lang="en-US" sz="1667" spc="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[cat, dog]</a:t>
                </a:r>
                <a:r>
                  <a:rPr lang="en-US" sz="1667" spc="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</a:t>
                </a:r>
                <a:r>
                  <a:rPr lang="en-US" sz="1667" spc="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[male,</a:t>
                </a:r>
                <a:r>
                  <a:rPr lang="en-US" sz="1667" spc="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female] </a:t>
                </a:r>
                <a14:m>
                  <m:oMath xmlns:m="http://schemas.openxmlformats.org/officeDocument/2006/math">
                    <m:r>
                      <a:rPr lang="en-US" sz="1667" b="0" i="1" spc="13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[(cat,</a:t>
                </a:r>
                <a:r>
                  <a:rPr lang="en-US" sz="1667" spc="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male),</a:t>
                </a:r>
                <a:r>
                  <a:rPr lang="en-US" sz="1667" spc="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(cat,</a:t>
                </a:r>
                <a:r>
                  <a:rPr lang="en-US" sz="1667" spc="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female),</a:t>
                </a:r>
                <a:r>
                  <a:rPr lang="en-US" sz="1667" spc="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(dog,</a:t>
                </a:r>
                <a:r>
                  <a:rPr lang="en-US" sz="1667" spc="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male),</a:t>
                </a:r>
                <a:r>
                  <a:rPr lang="en-US" sz="1667" spc="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1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(dog,</a:t>
                </a:r>
                <a:r>
                  <a:rPr lang="en-US" sz="1667" spc="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67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female)]</a:t>
                </a:r>
                <a:endParaRPr sz="16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3041" y="1371600"/>
                <a:ext cx="15172267" cy="4768955"/>
              </a:xfrm>
              <a:prstGeom prst="rect">
                <a:avLst/>
              </a:prstGeom>
              <a:blipFill>
                <a:blip r:embed="rId2"/>
                <a:stretch>
                  <a:fillRect l="-1255" t="-1064" b="-1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1014"/>
              </p:ext>
            </p:extLst>
          </p:nvPr>
        </p:nvGraphicFramePr>
        <p:xfrm>
          <a:off x="7620000" y="3655325"/>
          <a:ext cx="4319694" cy="9275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37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cat</a:t>
                      </a: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56727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[0,</a:t>
                      </a: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5672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1,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5672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0,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56727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0,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56727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56727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7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dog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[0,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0,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0,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1,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0]</a:t>
                      </a:r>
                    </a:p>
                  </a:txBody>
                  <a:tcPr marL="0" marR="0" marT="3386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 rot="18900000">
            <a:off x="8879384" y="3192824"/>
            <a:ext cx="51407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spc="-7" dirty="0">
                <a:latin typeface="Times New Roman" panose="02020603050405020304" pitchFamily="18" charset="0"/>
                <a:cs typeface="Roboto Lt"/>
              </a:rPr>
              <a:t>fish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9367305" y="3251414"/>
            <a:ext cx="45995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spc="-13" dirty="0">
                <a:solidFill>
                  <a:srgbClr val="C68020"/>
                </a:solidFill>
                <a:latin typeface="Times New Roman" panose="02020603050405020304" pitchFamily="18" charset="0"/>
                <a:cs typeface="Roboto Lt"/>
              </a:rPr>
              <a:t>ca</a:t>
            </a:r>
            <a:r>
              <a:rPr sz="2133" spc="-7" dirty="0">
                <a:solidFill>
                  <a:srgbClr val="C68020"/>
                </a:solidFill>
                <a:latin typeface="Times New Roman" panose="02020603050405020304" pitchFamily="18" charset="0"/>
                <a:cs typeface="Roboto Lt"/>
              </a:rPr>
              <a:t>t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9908432" y="3212079"/>
            <a:ext cx="5212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spc="-20" dirty="0">
                <a:latin typeface="Times New Roman" panose="02020603050405020304" pitchFamily="18" charset="0"/>
                <a:cs typeface="Roboto Lt"/>
              </a:rPr>
              <a:t>a</a:t>
            </a:r>
            <a:r>
              <a:rPr sz="2133" spc="-13" dirty="0">
                <a:latin typeface="Times New Roman" panose="02020603050405020304" pitchFamily="18" charset="0"/>
                <a:cs typeface="Roboto Lt"/>
              </a:rPr>
              <a:t>n</a:t>
            </a:r>
            <a:r>
              <a:rPr sz="2133" spc="-7" dirty="0">
                <a:latin typeface="Times New Roman" panose="02020603050405020304" pitchFamily="18" charset="0"/>
                <a:cs typeface="Roboto Lt"/>
              </a:rPr>
              <a:t>d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0442592" y="3212278"/>
            <a:ext cx="52780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dirty="0">
                <a:solidFill>
                  <a:srgbClr val="C68020"/>
                </a:solidFill>
                <a:latin typeface="Times New Roman" panose="02020603050405020304" pitchFamily="18" charset="0"/>
                <a:cs typeface="Roboto Lt"/>
              </a:rPr>
              <a:t>dog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0927085" y="3003112"/>
            <a:ext cx="1117087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spc="-13" dirty="0">
                <a:latin typeface="Times New Roman" panose="02020603050405020304" pitchFamily="18" charset="0"/>
                <a:cs typeface="Roboto Lt"/>
              </a:rPr>
              <a:t>un</a:t>
            </a:r>
            <a:r>
              <a:rPr sz="2133" spc="-20" dirty="0">
                <a:latin typeface="Times New Roman" panose="02020603050405020304" pitchFamily="18" charset="0"/>
                <a:cs typeface="Roboto Lt"/>
              </a:rPr>
              <a:t>k</a:t>
            </a:r>
            <a:r>
              <a:rPr sz="2133" spc="-13" dirty="0">
                <a:latin typeface="Times New Roman" panose="02020603050405020304" pitchFamily="18" charset="0"/>
                <a:cs typeface="Roboto Lt"/>
              </a:rPr>
              <a:t>nown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DC2C787-3330-49F3-9F2B-1968617977D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6F344-7F16-48A2-8195-B679EBCE89EC}"/>
                  </a:ext>
                </a:extLst>
              </p:cNvPr>
              <p:cNvSpPr txBox="1"/>
              <p:nvPr/>
            </p:nvSpPr>
            <p:spPr>
              <a:xfrm>
                <a:off x="7967931" y="3662264"/>
                <a:ext cx="11684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6F344-7F16-48A2-8195-B679EBCE8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931" y="3662264"/>
                <a:ext cx="11684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D66778E-8F5C-4F1F-A14C-178D840256CB}"/>
                  </a:ext>
                </a:extLst>
              </p:cNvPr>
              <p:cNvSpPr txBox="1"/>
              <p:nvPr/>
            </p:nvSpPr>
            <p:spPr>
              <a:xfrm>
                <a:off x="7967931" y="4066602"/>
                <a:ext cx="11684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D66778E-8F5C-4F1F-A14C-178D8402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931" y="4066602"/>
                <a:ext cx="11684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28871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67" dirty="0"/>
              <a:t>Text</a:t>
            </a:r>
            <a:r>
              <a:rPr spc="-73" dirty="0"/>
              <a:t> </a:t>
            </a:r>
            <a:r>
              <a:rPr spc="-33" dirty="0"/>
              <a:t>Features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3040" y="1320783"/>
            <a:ext cx="7337354" cy="181838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2987" indent="-226901">
              <a:spcBef>
                <a:spcPts val="120"/>
              </a:spcBef>
              <a:buChar char="•"/>
              <a:tabLst>
                <a:tab pos="243834" algn="l"/>
              </a:tabLst>
            </a:pP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sz="2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6246" lvl="1" indent="-236214">
              <a:spcBef>
                <a:spcPts val="1447"/>
              </a:spcBef>
              <a:buChar char="•"/>
              <a:tabLst>
                <a:tab pos="557093" algn="l"/>
              </a:tabLst>
            </a:pPr>
            <a:r>
              <a:rPr sz="19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</a:t>
            </a:r>
            <a:r>
              <a:rPr sz="19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933" spc="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9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</a:t>
            </a:r>
            <a:r>
              <a:rPr sz="1933" spc="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(BoW)</a:t>
            </a:r>
            <a:r>
              <a:rPr sz="1933" spc="-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9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19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1038" marR="6773" lvl="2" indent="-235367">
              <a:lnSpc>
                <a:spcPts val="1867"/>
              </a:lnSpc>
              <a:spcBef>
                <a:spcPts val="893"/>
              </a:spcBef>
              <a:buChar char="•"/>
              <a:tabLst>
                <a:tab pos="861885" algn="l"/>
              </a:tabLst>
            </a:pP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 </a:t>
            </a:r>
            <a:r>
              <a:rPr sz="1600" spc="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careful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design,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losing</a:t>
            </a:r>
            <a:r>
              <a:rPr sz="1600" spc="2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</a:t>
            </a:r>
            <a:r>
              <a:rPr sz="1600" spc="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1600" spc="-37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6246" lvl="1" indent="-236214">
              <a:spcBef>
                <a:spcPts val="607"/>
              </a:spcBef>
              <a:buChar char="•"/>
              <a:tabLst>
                <a:tab pos="557093" algn="l"/>
              </a:tabLst>
            </a:pPr>
            <a:r>
              <a:rPr sz="19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sz="1933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933" spc="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sz="1933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933" spc="7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</a:t>
            </a:r>
            <a:r>
              <a:rPr sz="1933" spc="-1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933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Word2vec):</a:t>
            </a:r>
            <a:endParaRPr sz="19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052" y="3197228"/>
            <a:ext cx="7223148" cy="248529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861038" marR="6773" indent="-235367">
              <a:lnSpc>
                <a:spcPts val="1867"/>
              </a:lnSpc>
              <a:spcBef>
                <a:spcPts val="280"/>
              </a:spcBef>
              <a:buChar char="•"/>
              <a:tabLst>
                <a:tab pos="861885" algn="l"/>
              </a:tabLst>
            </a:pP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Vectorizing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words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such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that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similar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words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placed</a:t>
            </a:r>
            <a:r>
              <a:rPr sz="16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close </a:t>
            </a:r>
            <a:r>
              <a:rPr sz="1600" spc="-3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together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  <a:p>
            <a:pPr marL="861038" indent="-236214">
              <a:spcBef>
                <a:spcPts val="487"/>
              </a:spcBef>
              <a:buChar char="•"/>
              <a:tabLst>
                <a:tab pos="861885" algn="l"/>
              </a:tabLst>
            </a:pP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Trained by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predicting target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word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from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context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words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  <a:p>
            <a:pPr marL="242987" marR="574026" indent="-226901">
              <a:lnSpc>
                <a:spcPct val="117600"/>
              </a:lnSpc>
              <a:spcBef>
                <a:spcPts val="272"/>
              </a:spcBef>
              <a:buChar char="•"/>
              <a:tabLst>
                <a:tab pos="243834" algn="l"/>
              </a:tabLst>
            </a:pPr>
            <a:r>
              <a:rPr sz="2267" spc="-4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Pre-trained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universal</a:t>
            </a:r>
            <a:r>
              <a:rPr lang="en-US" altLang="zh-CN" sz="1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</a:t>
            </a:r>
            <a:r>
              <a:rPr lang="zh-CN" altLang="en-US" sz="1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通用的</a:t>
            </a:r>
            <a:r>
              <a:rPr lang="en-US" altLang="zh-CN" sz="1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)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language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r>
              <a:rPr sz="226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(e.g. </a:t>
            </a:r>
            <a:r>
              <a:rPr sz="2267" spc="-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universal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sentence </a:t>
            </a:r>
            <a:r>
              <a:rPr sz="2267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encoder,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8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BERT,</a:t>
            </a:r>
            <a:r>
              <a:rPr sz="2267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67" spc="-1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GPT-3)</a:t>
            </a:r>
            <a:endParaRPr sz="2267" dirty="0">
              <a:latin typeface="Times New Roman" panose="02020603050405020304" pitchFamily="18" charset="0"/>
              <a:cs typeface="Roboto Lt"/>
            </a:endParaRPr>
          </a:p>
          <a:p>
            <a:pPr marL="861038" lvl="1" indent="-236214">
              <a:spcBef>
                <a:spcPts val="1313"/>
              </a:spcBef>
              <a:buChar char="•"/>
              <a:tabLst>
                <a:tab pos="861885" algn="l"/>
              </a:tabLst>
            </a:pP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Giant</a:t>
            </a:r>
            <a:r>
              <a:rPr sz="16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transformer</a:t>
            </a:r>
            <a:r>
              <a:rPr sz="1600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  <a:p>
            <a:pPr marL="861038" lvl="1" indent="-235367">
              <a:spcBef>
                <a:spcPts val="540"/>
              </a:spcBef>
              <a:buChar char="•"/>
              <a:tabLst>
                <a:tab pos="861885" algn="l"/>
              </a:tabLst>
            </a:pP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Trained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large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amount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unannotated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  <a:p>
            <a:pPr marL="861038" lvl="1" indent="-235367">
              <a:spcBef>
                <a:spcPts val="540"/>
              </a:spcBef>
              <a:buChar char="•"/>
              <a:tabLst>
                <a:tab pos="861885" algn="l"/>
              </a:tabLst>
            </a:pP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Usage:</a:t>
            </a:r>
            <a:r>
              <a:rPr sz="1600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Text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embedding;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fine-tuning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1600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downstream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tasks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36932" y="2546761"/>
            <a:ext cx="2777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747588" algn="l"/>
                <a:tab pos="1296214" algn="l"/>
                <a:tab pos="1845687" algn="l"/>
                <a:tab pos="2394313" algn="l"/>
              </a:tabLst>
            </a:pPr>
            <a:r>
              <a:rPr sz="2400" spc="-7" dirty="0">
                <a:latin typeface="Courier New"/>
                <a:cs typeface="Courier New"/>
              </a:rPr>
              <a:t>[0</a:t>
            </a:r>
            <a:r>
              <a:rPr sz="2400" dirty="0">
                <a:latin typeface="Courier New"/>
                <a:cs typeface="Courier New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7" dirty="0">
                <a:latin typeface="Courier New"/>
                <a:cs typeface="Courier New"/>
              </a:rPr>
              <a:t>1</a:t>
            </a:r>
            <a:r>
              <a:rPr sz="2400" dirty="0">
                <a:latin typeface="Courier New"/>
                <a:cs typeface="Courier New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7" dirty="0">
                <a:latin typeface="Courier New"/>
                <a:cs typeface="Courier New"/>
              </a:rPr>
              <a:t>2</a:t>
            </a:r>
            <a:r>
              <a:rPr sz="2400" dirty="0">
                <a:latin typeface="Courier New"/>
                <a:cs typeface="Courier New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7" dirty="0">
                <a:latin typeface="Courier New"/>
                <a:cs typeface="Courier New"/>
              </a:rPr>
              <a:t>1</a:t>
            </a:r>
            <a:r>
              <a:rPr sz="2400" dirty="0">
                <a:latin typeface="Courier New"/>
                <a:cs typeface="Courier New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Courier New"/>
                <a:cs typeface="Courier New"/>
              </a:rPr>
              <a:t>1]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8272627" y="2099087"/>
            <a:ext cx="51407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spc="-7" dirty="0">
                <a:latin typeface="Times New Roman" panose="02020603050405020304" pitchFamily="18" charset="0"/>
                <a:cs typeface="Roboto Lt"/>
              </a:rPr>
              <a:t>fish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8777483" y="2157677"/>
            <a:ext cx="45995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spc="-13" dirty="0">
                <a:solidFill>
                  <a:srgbClr val="C68020"/>
                </a:solidFill>
                <a:latin typeface="Times New Roman" panose="02020603050405020304" pitchFamily="18" charset="0"/>
                <a:cs typeface="Roboto Lt"/>
              </a:rPr>
              <a:t>ca</a:t>
            </a:r>
            <a:r>
              <a:rPr sz="2133" spc="-7" dirty="0">
                <a:solidFill>
                  <a:srgbClr val="C68020"/>
                </a:solidFill>
                <a:latin typeface="Times New Roman" panose="02020603050405020304" pitchFamily="18" charset="0"/>
                <a:cs typeface="Roboto Lt"/>
              </a:rPr>
              <a:t>t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9267804" y="2118342"/>
            <a:ext cx="52128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spc="-20" dirty="0">
                <a:latin typeface="Times New Roman" panose="02020603050405020304" pitchFamily="18" charset="0"/>
                <a:cs typeface="Roboto Lt"/>
              </a:rPr>
              <a:t>a</a:t>
            </a:r>
            <a:r>
              <a:rPr sz="2133" spc="-13" dirty="0">
                <a:latin typeface="Times New Roman" panose="02020603050405020304" pitchFamily="18" charset="0"/>
                <a:cs typeface="Roboto Lt"/>
              </a:rPr>
              <a:t>n</a:t>
            </a:r>
            <a:r>
              <a:rPr sz="2133" spc="-7" dirty="0">
                <a:latin typeface="Times New Roman" panose="02020603050405020304" pitchFamily="18" charset="0"/>
                <a:cs typeface="Roboto Lt"/>
              </a:rPr>
              <a:t>d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9852764" y="2118541"/>
            <a:ext cx="52780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dirty="0">
                <a:solidFill>
                  <a:srgbClr val="C68020"/>
                </a:solidFill>
                <a:latin typeface="Times New Roman" panose="02020603050405020304" pitchFamily="18" charset="0"/>
                <a:cs typeface="Roboto Lt"/>
              </a:rPr>
              <a:t>dog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0303397" y="1909375"/>
            <a:ext cx="1117087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3"/>
              </a:lnSpc>
            </a:pPr>
            <a:r>
              <a:rPr sz="2133" spc="-13" dirty="0">
                <a:latin typeface="Times New Roman" panose="02020603050405020304" pitchFamily="18" charset="0"/>
                <a:cs typeface="Roboto Lt"/>
              </a:rPr>
              <a:t>un</a:t>
            </a:r>
            <a:r>
              <a:rPr sz="2133" spc="-20" dirty="0">
                <a:latin typeface="Times New Roman" panose="02020603050405020304" pitchFamily="18" charset="0"/>
                <a:cs typeface="Roboto Lt"/>
              </a:rPr>
              <a:t>k</a:t>
            </a:r>
            <a:r>
              <a:rPr sz="2133" spc="-13" dirty="0">
                <a:latin typeface="Times New Roman" panose="02020603050405020304" pitchFamily="18" charset="0"/>
                <a:cs typeface="Roboto Lt"/>
              </a:rPr>
              <a:t>nown</a:t>
            </a:r>
            <a:endParaRPr sz="21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66769" y="1291717"/>
            <a:ext cx="3936153" cy="6993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460"/>
              </a:lnSpc>
              <a:spcBef>
                <a:spcPts val="133"/>
              </a:spcBef>
            </a:pPr>
            <a:r>
              <a:rPr sz="2133" spc="-7" dirty="0">
                <a:latin typeface="Courier New"/>
                <a:cs typeface="Courier New"/>
              </a:rPr>
              <a:t>dog</a:t>
            </a:r>
            <a:r>
              <a:rPr sz="2133" spc="-27" dirty="0">
                <a:latin typeface="Courier New"/>
                <a:cs typeface="Courier New"/>
              </a:rPr>
              <a:t> </a:t>
            </a:r>
            <a:r>
              <a:rPr sz="2133" spc="-7" dirty="0">
                <a:latin typeface="Courier New"/>
                <a:cs typeface="Courier New"/>
              </a:rPr>
              <a:t>and</a:t>
            </a:r>
            <a:r>
              <a:rPr sz="2133" spc="-27" dirty="0">
                <a:latin typeface="Courier New"/>
                <a:cs typeface="Courier New"/>
              </a:rPr>
              <a:t> </a:t>
            </a:r>
            <a:r>
              <a:rPr sz="2133" spc="-7" dirty="0">
                <a:latin typeface="Courier New"/>
                <a:cs typeface="Courier New"/>
              </a:rPr>
              <a:t>cat</a:t>
            </a:r>
            <a:r>
              <a:rPr sz="2133" spc="-27" dirty="0">
                <a:latin typeface="Courier New"/>
                <a:cs typeface="Courier New"/>
              </a:rPr>
              <a:t> </a:t>
            </a:r>
            <a:r>
              <a:rPr sz="2133" spc="-7" dirty="0">
                <a:latin typeface="Courier New"/>
                <a:cs typeface="Courier New"/>
              </a:rPr>
              <a:t>and</a:t>
            </a:r>
            <a:r>
              <a:rPr sz="2133" spc="-27" dirty="0">
                <a:latin typeface="Courier New"/>
                <a:cs typeface="Courier New"/>
              </a:rPr>
              <a:t> </a:t>
            </a:r>
            <a:r>
              <a:rPr sz="2133" dirty="0">
                <a:latin typeface="Courier New"/>
                <a:cs typeface="Courier New"/>
              </a:rPr>
              <a:t>dinosaur</a:t>
            </a:r>
          </a:p>
          <a:p>
            <a:pPr marL="16933" algn="ctr">
              <a:lnSpc>
                <a:spcPts val="2780"/>
              </a:lnSpc>
            </a:pPr>
            <a:r>
              <a:rPr sz="2400" spc="-47" dirty="0">
                <a:latin typeface="Lucida Sans Unicode"/>
                <a:cs typeface="Lucida Sans Unicode"/>
              </a:rPr>
              <a:t>↓</a:t>
            </a:r>
            <a:endParaRPr sz="2400" dirty="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1917" y="3082126"/>
            <a:ext cx="4171932" cy="288328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558411" y="5989281"/>
            <a:ext cx="20226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Times New Roman" panose="02020603050405020304" pitchFamily="18" charset="0"/>
                <a:cs typeface="Roboto Lt"/>
              </a:rPr>
              <a:t>Image</a:t>
            </a:r>
            <a:r>
              <a:rPr sz="1333" spc="-2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333" spc="-7" dirty="0">
                <a:latin typeface="Times New Roman" panose="02020603050405020304" pitchFamily="18" charset="0"/>
                <a:cs typeface="Roboto Lt"/>
              </a:rPr>
              <a:t>credit:</a:t>
            </a:r>
            <a:r>
              <a:rPr sz="1333" spc="-2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333" spc="-13" dirty="0">
                <a:latin typeface="Times New Roman" panose="02020603050405020304" pitchFamily="18" charset="0"/>
                <a:cs typeface="Roboto Lt"/>
              </a:rPr>
              <a:t>Jay</a:t>
            </a:r>
            <a:r>
              <a:rPr sz="1333" spc="-2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333" spc="-7" dirty="0">
                <a:latin typeface="Times New Roman" panose="02020603050405020304" pitchFamily="18" charset="0"/>
                <a:cs typeface="Roboto Lt"/>
              </a:rPr>
              <a:t>Alammar</a:t>
            </a:r>
            <a:endParaRPr sz="13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C733282C-47B9-4049-889D-1774FE465A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55</a:t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536787" cy="4233"/>
          </a:xfrm>
          <a:custGeom>
            <a:avLst/>
            <a:gdLst/>
            <a:ahLst/>
            <a:cxnLst/>
            <a:rect l="l" t="t" r="r" b="b"/>
            <a:pathLst>
              <a:path w="402590" h="3175">
                <a:moveTo>
                  <a:pt x="0" y="3175"/>
                </a:moveTo>
                <a:lnTo>
                  <a:pt x="402272" y="3175"/>
                </a:lnTo>
                <a:lnTo>
                  <a:pt x="402272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1390630" y="2991002"/>
            <a:ext cx="801793" cy="4233"/>
          </a:xfrm>
          <a:custGeom>
            <a:avLst/>
            <a:gdLst/>
            <a:ahLst/>
            <a:cxnLst/>
            <a:rect l="l" t="t" r="r" b="b"/>
            <a:pathLst>
              <a:path w="601345" h="3175">
                <a:moveTo>
                  <a:pt x="0" y="3175"/>
                </a:moveTo>
                <a:lnTo>
                  <a:pt x="601026" y="3175"/>
                </a:lnTo>
                <a:lnTo>
                  <a:pt x="601026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47066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Image/Video</a:t>
            </a:r>
            <a:r>
              <a:rPr spc="-60" dirty="0"/>
              <a:t> </a:t>
            </a:r>
            <a:r>
              <a:rPr spc="-33" dirty="0"/>
              <a:t>Features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8141" y="1271761"/>
            <a:ext cx="7241135" cy="48372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157476" indent="-294631">
              <a:lnSpc>
                <a:spcPct val="113599"/>
              </a:lnSpc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Traditionally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extract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hand-craft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such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SIFT</a:t>
            </a:r>
            <a:r>
              <a:rPr lang="en-US" altLang="zh-CN" sz="20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(scale-invariant</a:t>
            </a:r>
            <a:r>
              <a:rPr lang="zh-CN" altLang="en-US" sz="20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0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</a:t>
            </a:r>
            <a:r>
              <a:rPr lang="zh-CN" altLang="en-US" sz="20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0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transform</a:t>
            </a:r>
            <a:r>
              <a:rPr lang="zh-CN" altLang="en-US" sz="20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，一种图像局部特征提取的方法</a:t>
            </a:r>
            <a:r>
              <a:rPr lang="en-US" altLang="zh-CN" sz="20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)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marR="101597" indent="-294631">
              <a:lnSpc>
                <a:spcPct val="113599"/>
              </a:lnSpc>
              <a:spcBef>
                <a:spcPts val="106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Now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pre-trained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deep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neural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networks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common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used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</a:t>
            </a:r>
            <a:r>
              <a:rPr sz="29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extractor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marR="1222556" lvl="1" indent="-304792">
              <a:lnSpc>
                <a:spcPct val="111000"/>
              </a:lnSpc>
              <a:spcBef>
                <a:spcPts val="1447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ResNet: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trained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ImageNet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(image </a:t>
            </a:r>
            <a:r>
              <a:rPr sz="2533" spc="-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classification)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10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I3D: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trained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Kinetics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(action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classification)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4792">
              <a:spcBef>
                <a:spcPts val="1100"/>
              </a:spcBef>
              <a:buChar char="•"/>
              <a:tabLst>
                <a:tab pos="625671" algn="l"/>
                <a:tab pos="626518" algn="l"/>
              </a:tabLst>
            </a:pP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Many</a:t>
            </a:r>
            <a:r>
              <a:rPr sz="25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5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off-the-shelf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r>
              <a:rPr sz="25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available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859547" y="4650504"/>
            <a:ext cx="1358053" cy="1681480"/>
            <a:chOff x="7418006" y="3328352"/>
            <a:chExt cx="1018540" cy="12611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8006" y="3571702"/>
              <a:ext cx="1018042" cy="10171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27301" y="3429952"/>
              <a:ext cx="635" cy="142240"/>
            </a:xfrm>
            <a:custGeom>
              <a:avLst/>
              <a:gdLst/>
              <a:ahLst/>
              <a:cxnLst/>
              <a:rect l="l" t="t" r="r" b="b"/>
              <a:pathLst>
                <a:path w="634" h="142239">
                  <a:moveTo>
                    <a:pt x="50" y="141744"/>
                  </a:moveTo>
                  <a:lnTo>
                    <a:pt x="12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866341" y="3341052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20" h="102235">
                  <a:moveTo>
                    <a:pt x="121920" y="101574"/>
                  </a:moveTo>
                  <a:lnTo>
                    <a:pt x="60934" y="0"/>
                  </a:lnTo>
                  <a:lnTo>
                    <a:pt x="0" y="101625"/>
                  </a:lnTo>
                </a:path>
                <a:path w="121920" h="102235">
                  <a:moveTo>
                    <a:pt x="60960" y="101600"/>
                  </a:moveTo>
                  <a:lnTo>
                    <a:pt x="60934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17308" y="2987497"/>
            <a:ext cx="1643144" cy="1645268"/>
          </a:xfrm>
          <a:custGeom>
            <a:avLst/>
            <a:gdLst>
              <a:gd name="connsiteX0" fmla="*/ 0 w 1642533"/>
              <a:gd name="connsiteY0" fmla="*/ 0 h 1296018"/>
              <a:gd name="connsiteX1" fmla="*/ 1642533 w 1642533"/>
              <a:gd name="connsiteY1" fmla="*/ 0 h 1296018"/>
              <a:gd name="connsiteX2" fmla="*/ 1642533 w 1642533"/>
              <a:gd name="connsiteY2" fmla="*/ 1296018 h 1296018"/>
              <a:gd name="connsiteX3" fmla="*/ 0 w 1642533"/>
              <a:gd name="connsiteY3" fmla="*/ 1296018 h 1296018"/>
              <a:gd name="connsiteX4" fmla="*/ 0 w 1642533"/>
              <a:gd name="connsiteY4" fmla="*/ 0 h 1296018"/>
              <a:gd name="connsiteX0" fmla="*/ 0 w 1661583"/>
              <a:gd name="connsiteY0" fmla="*/ 0 h 1607168"/>
              <a:gd name="connsiteX1" fmla="*/ 1642533 w 1661583"/>
              <a:gd name="connsiteY1" fmla="*/ 0 h 1607168"/>
              <a:gd name="connsiteX2" fmla="*/ 1661583 w 1661583"/>
              <a:gd name="connsiteY2" fmla="*/ 1607168 h 1607168"/>
              <a:gd name="connsiteX3" fmla="*/ 0 w 1661583"/>
              <a:gd name="connsiteY3" fmla="*/ 1296018 h 1607168"/>
              <a:gd name="connsiteX4" fmla="*/ 0 w 1661583"/>
              <a:gd name="connsiteY4" fmla="*/ 0 h 1607168"/>
              <a:gd name="connsiteX0" fmla="*/ 0 w 1661583"/>
              <a:gd name="connsiteY0" fmla="*/ 0 h 1638918"/>
              <a:gd name="connsiteX1" fmla="*/ 1642533 w 1661583"/>
              <a:gd name="connsiteY1" fmla="*/ 0 h 1638918"/>
              <a:gd name="connsiteX2" fmla="*/ 1661583 w 1661583"/>
              <a:gd name="connsiteY2" fmla="*/ 1607168 h 1638918"/>
              <a:gd name="connsiteX3" fmla="*/ 0 w 1661583"/>
              <a:gd name="connsiteY3" fmla="*/ 1638918 h 1638918"/>
              <a:gd name="connsiteX4" fmla="*/ 0 w 1661583"/>
              <a:gd name="connsiteY4" fmla="*/ 0 h 1638918"/>
              <a:gd name="connsiteX0" fmla="*/ 0 w 1648883"/>
              <a:gd name="connsiteY0" fmla="*/ 0 h 1645268"/>
              <a:gd name="connsiteX1" fmla="*/ 1642533 w 1648883"/>
              <a:gd name="connsiteY1" fmla="*/ 0 h 1645268"/>
              <a:gd name="connsiteX2" fmla="*/ 1648883 w 1648883"/>
              <a:gd name="connsiteY2" fmla="*/ 1645268 h 1645268"/>
              <a:gd name="connsiteX3" fmla="*/ 0 w 1648883"/>
              <a:gd name="connsiteY3" fmla="*/ 1638918 h 1645268"/>
              <a:gd name="connsiteX4" fmla="*/ 0 w 1648883"/>
              <a:gd name="connsiteY4" fmla="*/ 0 h 1645268"/>
              <a:gd name="connsiteX0" fmla="*/ 0 w 1648883"/>
              <a:gd name="connsiteY0" fmla="*/ 0 h 1638918"/>
              <a:gd name="connsiteX1" fmla="*/ 1642533 w 1648883"/>
              <a:gd name="connsiteY1" fmla="*/ 0 h 1638918"/>
              <a:gd name="connsiteX2" fmla="*/ 1648883 w 1648883"/>
              <a:gd name="connsiteY2" fmla="*/ 1632568 h 1638918"/>
              <a:gd name="connsiteX3" fmla="*/ 0 w 1648883"/>
              <a:gd name="connsiteY3" fmla="*/ 1638918 h 1638918"/>
              <a:gd name="connsiteX4" fmla="*/ 0 w 1648883"/>
              <a:gd name="connsiteY4" fmla="*/ 0 h 1638918"/>
              <a:gd name="connsiteX0" fmla="*/ 0 w 1643144"/>
              <a:gd name="connsiteY0" fmla="*/ 0 h 1645268"/>
              <a:gd name="connsiteX1" fmla="*/ 1642533 w 1643144"/>
              <a:gd name="connsiteY1" fmla="*/ 0 h 1645268"/>
              <a:gd name="connsiteX2" fmla="*/ 1642533 w 1643144"/>
              <a:gd name="connsiteY2" fmla="*/ 1645268 h 1645268"/>
              <a:gd name="connsiteX3" fmla="*/ 0 w 1643144"/>
              <a:gd name="connsiteY3" fmla="*/ 1638918 h 1645268"/>
              <a:gd name="connsiteX4" fmla="*/ 0 w 1643144"/>
              <a:gd name="connsiteY4" fmla="*/ 0 h 164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144" h="1645268">
                <a:moveTo>
                  <a:pt x="0" y="0"/>
                </a:moveTo>
                <a:lnTo>
                  <a:pt x="1642533" y="0"/>
                </a:lnTo>
                <a:cubicBezTo>
                  <a:pt x="1644650" y="548423"/>
                  <a:pt x="1640416" y="1096845"/>
                  <a:pt x="1642533" y="1645268"/>
                </a:cubicBezTo>
                <a:lnTo>
                  <a:pt x="0" y="163891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3387" rIns="0" bIns="0" rtlCol="0">
            <a:spAutoFit/>
          </a:bodyPr>
          <a:lstStyle/>
          <a:p>
            <a:pPr>
              <a:spcBef>
                <a:spcPts val="27"/>
              </a:spcBef>
            </a:pPr>
            <a:endParaRPr sz="3733" dirty="0">
              <a:latin typeface="Times New Roman"/>
              <a:cs typeface="Times New Roman"/>
            </a:endParaRPr>
          </a:p>
          <a:p>
            <a:pPr marL="505447" marR="83818" indent="-411470">
              <a:lnSpc>
                <a:spcPts val="2800"/>
              </a:lnSpc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0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e-t</a:t>
            </a:r>
            <a:r>
              <a:rPr sz="2400" spc="-6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ain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ed </a:t>
            </a:r>
            <a:r>
              <a:rPr sz="24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400" spc="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CNN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700375" y="1145547"/>
            <a:ext cx="1676400" cy="1178559"/>
            <a:chOff x="7298372" y="572750"/>
            <a:chExt cx="1257300" cy="883919"/>
          </a:xfrm>
        </p:grpSpPr>
        <p:sp>
          <p:nvSpPr>
            <p:cNvPr id="12" name="object 12"/>
            <p:cNvSpPr/>
            <p:nvPr/>
          </p:nvSpPr>
          <p:spPr>
            <a:xfrm>
              <a:off x="7311072" y="585450"/>
              <a:ext cx="1231900" cy="858519"/>
            </a:xfrm>
            <a:custGeom>
              <a:avLst/>
              <a:gdLst/>
              <a:ahLst/>
              <a:cxnLst/>
              <a:rect l="l" t="t" r="r" b="b"/>
              <a:pathLst>
                <a:path w="1231900" h="858519">
                  <a:moveTo>
                    <a:pt x="1231900" y="0"/>
                  </a:moveTo>
                  <a:lnTo>
                    <a:pt x="0" y="0"/>
                  </a:lnTo>
                  <a:lnTo>
                    <a:pt x="0" y="858335"/>
                  </a:lnTo>
                  <a:lnTo>
                    <a:pt x="1231900" y="858335"/>
                  </a:lnTo>
                  <a:lnTo>
                    <a:pt x="1231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1072" y="585450"/>
              <a:ext cx="1231900" cy="858519"/>
            </a:xfrm>
            <a:custGeom>
              <a:avLst/>
              <a:gdLst/>
              <a:ahLst/>
              <a:cxnLst/>
              <a:rect l="l" t="t" r="r" b="b"/>
              <a:pathLst>
                <a:path w="1231900" h="858519">
                  <a:moveTo>
                    <a:pt x="0" y="858335"/>
                  </a:moveTo>
                  <a:lnTo>
                    <a:pt x="1231900" y="858335"/>
                  </a:lnTo>
                  <a:lnTo>
                    <a:pt x="1231900" y="0"/>
                  </a:lnTo>
                  <a:lnTo>
                    <a:pt x="0" y="0"/>
                  </a:lnTo>
                  <a:lnTo>
                    <a:pt x="0" y="858335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803622" y="1807193"/>
            <a:ext cx="2833793" cy="1164167"/>
            <a:chOff x="5875807" y="1068984"/>
            <a:chExt cx="2125345" cy="873125"/>
          </a:xfrm>
        </p:grpSpPr>
        <p:sp>
          <p:nvSpPr>
            <p:cNvPr id="16" name="object 16"/>
            <p:cNvSpPr/>
            <p:nvPr/>
          </p:nvSpPr>
          <p:spPr>
            <a:xfrm>
              <a:off x="7927022" y="1560741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380771"/>
                  </a:moveTo>
                  <a:lnTo>
                    <a:pt x="0" y="380771"/>
                  </a:lnTo>
                  <a:lnTo>
                    <a:pt x="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866062" y="1471841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888507" y="1081684"/>
              <a:ext cx="1490980" cy="742315"/>
            </a:xfrm>
            <a:custGeom>
              <a:avLst/>
              <a:gdLst/>
              <a:ahLst/>
              <a:cxnLst/>
              <a:rect l="l" t="t" r="r" b="b"/>
              <a:pathLst>
                <a:path w="1490979" h="742314">
                  <a:moveTo>
                    <a:pt x="1098943" y="0"/>
                  </a:moveTo>
                  <a:lnTo>
                    <a:pt x="57950" y="0"/>
                  </a:lnTo>
                  <a:lnTo>
                    <a:pt x="35420" y="4561"/>
                  </a:lnTo>
                  <a:lnTo>
                    <a:pt x="16997" y="16991"/>
                  </a:lnTo>
                  <a:lnTo>
                    <a:pt x="4563" y="35409"/>
                  </a:lnTo>
                  <a:lnTo>
                    <a:pt x="0" y="57937"/>
                  </a:lnTo>
                  <a:lnTo>
                    <a:pt x="0" y="684212"/>
                  </a:lnTo>
                  <a:lnTo>
                    <a:pt x="4563" y="706740"/>
                  </a:lnTo>
                  <a:lnTo>
                    <a:pt x="16997" y="725158"/>
                  </a:lnTo>
                  <a:lnTo>
                    <a:pt x="35420" y="737588"/>
                  </a:lnTo>
                  <a:lnTo>
                    <a:pt x="57950" y="742149"/>
                  </a:lnTo>
                  <a:lnTo>
                    <a:pt x="1098943" y="742149"/>
                  </a:lnTo>
                  <a:lnTo>
                    <a:pt x="1121411" y="737588"/>
                  </a:lnTo>
                  <a:lnTo>
                    <a:pt x="1139699" y="725158"/>
                  </a:lnTo>
                  <a:lnTo>
                    <a:pt x="1151998" y="706740"/>
                  </a:lnTo>
                  <a:lnTo>
                    <a:pt x="1156500" y="684212"/>
                  </a:lnTo>
                  <a:lnTo>
                    <a:pt x="1156500" y="669124"/>
                  </a:lnTo>
                  <a:lnTo>
                    <a:pt x="1490662" y="553237"/>
                  </a:lnTo>
                  <a:lnTo>
                    <a:pt x="1156500" y="437349"/>
                  </a:lnTo>
                  <a:lnTo>
                    <a:pt x="1156500" y="57937"/>
                  </a:lnTo>
                  <a:lnTo>
                    <a:pt x="1151998" y="35409"/>
                  </a:lnTo>
                  <a:lnTo>
                    <a:pt x="1139699" y="16991"/>
                  </a:lnTo>
                  <a:lnTo>
                    <a:pt x="1121411" y="4561"/>
                  </a:lnTo>
                  <a:lnTo>
                    <a:pt x="10989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888507" y="1081684"/>
              <a:ext cx="1490980" cy="742315"/>
            </a:xfrm>
            <a:custGeom>
              <a:avLst/>
              <a:gdLst/>
              <a:ahLst/>
              <a:cxnLst/>
              <a:rect l="l" t="t" r="r" b="b"/>
              <a:pathLst>
                <a:path w="1490979" h="742314">
                  <a:moveTo>
                    <a:pt x="57950" y="0"/>
                  </a:moveTo>
                  <a:lnTo>
                    <a:pt x="35420" y="4562"/>
                  </a:lnTo>
                  <a:lnTo>
                    <a:pt x="16997" y="16995"/>
                  </a:lnTo>
                  <a:lnTo>
                    <a:pt x="4563" y="35415"/>
                  </a:lnTo>
                  <a:lnTo>
                    <a:pt x="0" y="57937"/>
                  </a:lnTo>
                  <a:lnTo>
                    <a:pt x="0" y="684212"/>
                  </a:lnTo>
                  <a:lnTo>
                    <a:pt x="4563" y="706740"/>
                  </a:lnTo>
                  <a:lnTo>
                    <a:pt x="16997" y="725158"/>
                  </a:lnTo>
                  <a:lnTo>
                    <a:pt x="35420" y="737588"/>
                  </a:lnTo>
                  <a:lnTo>
                    <a:pt x="57950" y="742149"/>
                  </a:lnTo>
                  <a:lnTo>
                    <a:pt x="1098943" y="742149"/>
                  </a:lnTo>
                  <a:lnTo>
                    <a:pt x="1121411" y="737588"/>
                  </a:lnTo>
                  <a:lnTo>
                    <a:pt x="1139699" y="725158"/>
                  </a:lnTo>
                  <a:lnTo>
                    <a:pt x="1151998" y="706740"/>
                  </a:lnTo>
                  <a:lnTo>
                    <a:pt x="1156500" y="684212"/>
                  </a:lnTo>
                  <a:lnTo>
                    <a:pt x="1156500" y="669124"/>
                  </a:lnTo>
                  <a:lnTo>
                    <a:pt x="1490662" y="553237"/>
                  </a:lnTo>
                  <a:lnTo>
                    <a:pt x="1156500" y="437349"/>
                  </a:lnTo>
                  <a:lnTo>
                    <a:pt x="1156500" y="57937"/>
                  </a:lnTo>
                  <a:lnTo>
                    <a:pt x="1151998" y="35415"/>
                  </a:lnTo>
                  <a:lnTo>
                    <a:pt x="1139699" y="16995"/>
                  </a:lnTo>
                  <a:lnTo>
                    <a:pt x="1121411" y="4562"/>
                  </a:lnTo>
                  <a:lnTo>
                    <a:pt x="1098943" y="0"/>
                  </a:lnTo>
                  <a:lnTo>
                    <a:pt x="57950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77235" y="1966455"/>
            <a:ext cx="1128607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126150">
              <a:lnSpc>
                <a:spcPts val="2800"/>
              </a:lnSpc>
              <a:spcBef>
                <a:spcPts val="292"/>
              </a:spcBef>
            </a:pP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Image 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2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f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u</a:t>
            </a:r>
            <a:r>
              <a:rPr sz="24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50F0D1-7ADB-5487-D812-8B4AE4DF9932}"/>
              </a:ext>
            </a:extLst>
          </p:cNvPr>
          <p:cNvSpPr txBox="1"/>
          <p:nvPr/>
        </p:nvSpPr>
        <p:spPr>
          <a:xfrm>
            <a:off x="9748520" y="1413397"/>
            <a:ext cx="2022067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 marR="6773" indent="126150">
              <a:lnSpc>
                <a:spcPts val="2800"/>
              </a:lnSpc>
              <a:spcBef>
                <a:spcPts val="292"/>
              </a:spcBef>
            </a:pPr>
            <a:r>
              <a:rPr lang="en-US" altLang="zh-CN" sz="2400" spc="-7" dirty="0" err="1">
                <a:solidFill>
                  <a:srgbClr val="181818"/>
                </a:solidFill>
                <a:latin typeface="Times New Roman" panose="02020603050405020304" pitchFamily="18" charset="0"/>
              </a:rPr>
              <a:t>Softmax</a:t>
            </a:r>
            <a:r>
              <a:rPr lang="en-US" altLang="zh-CN" sz="2400" spc="-7" dirty="0">
                <a:solidFill>
                  <a:srgbClr val="181818"/>
                </a:solidFill>
                <a:latin typeface="Times New Roman" panose="02020603050405020304" pitchFamily="18" charset="0"/>
              </a:rPr>
              <a:t>  regression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A8976B3-75B0-4818-9B9C-2406ACF892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56</a:t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11733" y="2991002"/>
            <a:ext cx="2980267" cy="4233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1" y="171820"/>
            <a:ext cx="205486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3" dirty="0"/>
              <a:t>Summa</a:t>
            </a:r>
            <a:r>
              <a:rPr spc="13" dirty="0"/>
              <a:t>r</a:t>
            </a:r>
            <a:r>
              <a:rPr spc="-113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151" y="1237894"/>
            <a:ext cx="11008049" cy="23104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0719" marR="6773" indent="-294631">
              <a:lnSpc>
                <a:spcPct val="113599"/>
              </a:lnSpc>
              <a:spcBef>
                <a:spcPts val="133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representations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raw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that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2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relevant</a:t>
            </a:r>
            <a:r>
              <a:rPr sz="29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9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</a:t>
            </a:r>
            <a:r>
              <a:rPr sz="2933" spc="-69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target task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310719" indent="-294631">
              <a:spcBef>
                <a:spcPts val="1547"/>
              </a:spcBef>
              <a:buChar char="•"/>
              <a:tabLst>
                <a:tab pos="310719" algn="l"/>
                <a:tab pos="311564" algn="l"/>
              </a:tabLst>
            </a:pP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engineering VS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9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</a:t>
            </a:r>
            <a:r>
              <a:rPr sz="2933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learning</a:t>
            </a:r>
            <a:endParaRPr sz="2933" dirty="0">
              <a:latin typeface="Times New Roman" panose="02020603050405020304" pitchFamily="18" charset="0"/>
              <a:cs typeface="Roboto Lt"/>
            </a:endParaRPr>
          </a:p>
          <a:p>
            <a:pPr marL="626518" lvl="1" indent="-305639">
              <a:spcBef>
                <a:spcPts val="1780"/>
              </a:spcBef>
              <a:buChar char="•"/>
              <a:tabLst>
                <a:tab pos="625671" algn="l"/>
                <a:tab pos="627363" algn="l"/>
              </a:tabLst>
            </a:pP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latter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preferred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if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1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available</a:t>
            </a:r>
            <a:r>
              <a:rPr sz="2533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533" spc="-7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(images/videos/audio/text)</a:t>
            </a:r>
            <a:endParaRPr sz="2533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F48C99-CCA3-4A2A-A69D-5BF0124F4B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57</a:t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Labeling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Part Summary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40" y="171820"/>
            <a:ext cx="225044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0" dirty="0"/>
              <a:t>Flow</a:t>
            </a:r>
            <a:r>
              <a:rPr spc="-100" dirty="0"/>
              <a:t> </a:t>
            </a:r>
            <a:r>
              <a:rPr spc="-20" dirty="0"/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2805" y="2835081"/>
            <a:ext cx="1674707" cy="1306341"/>
          </a:xfrm>
          <a:prstGeom prst="rect">
            <a:avLst/>
          </a:prstGeom>
          <a:ln w="25400">
            <a:solidFill>
              <a:srgbClr val="FCB64C"/>
            </a:solidFill>
          </a:ln>
        </p:spPr>
        <p:txBody>
          <a:bodyPr vert="horz" wrap="square" lIns="0" tIns="226907" rIns="0" bIns="0" rtlCol="0">
            <a:spAutoFit/>
          </a:bodyPr>
          <a:lstStyle/>
          <a:p>
            <a:pPr marL="336964" marR="325959" indent="-847" algn="ctr">
              <a:lnSpc>
                <a:spcPts val="2800"/>
              </a:lnSpc>
              <a:spcBef>
                <a:spcPts val="1787"/>
              </a:spcBef>
            </a:pP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Have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en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u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gh </a:t>
            </a:r>
            <a:r>
              <a:rPr sz="2400" spc="-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data?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8210" y="1104155"/>
            <a:ext cx="2303780" cy="1080347"/>
          </a:xfrm>
          <a:custGeom>
            <a:avLst/>
            <a:gdLst/>
            <a:ahLst/>
            <a:cxnLst/>
            <a:rect l="l" t="t" r="r" b="b"/>
            <a:pathLst>
              <a:path w="1727835" h="810260">
                <a:moveTo>
                  <a:pt x="618873" y="0"/>
                </a:moveTo>
                <a:lnTo>
                  <a:pt x="1108522" y="0"/>
                </a:lnTo>
                <a:lnTo>
                  <a:pt x="1179839" y="71"/>
                </a:lnTo>
                <a:lnTo>
                  <a:pt x="1243143" y="569"/>
                </a:lnTo>
                <a:lnTo>
                  <a:pt x="1299048" y="1922"/>
                </a:lnTo>
                <a:lnTo>
                  <a:pt x="1348171" y="4556"/>
                </a:lnTo>
                <a:lnTo>
                  <a:pt x="1391128" y="8900"/>
                </a:lnTo>
                <a:lnTo>
                  <a:pt x="1461010" y="24422"/>
                </a:lnTo>
                <a:lnTo>
                  <a:pt x="1507671" y="44807"/>
                </a:lnTo>
                <a:lnTo>
                  <a:pt x="1550993" y="70613"/>
                </a:lnTo>
                <a:lnTo>
                  <a:pt x="1590562" y="101422"/>
                </a:lnTo>
                <a:lnTo>
                  <a:pt x="1625960" y="136819"/>
                </a:lnTo>
                <a:lnTo>
                  <a:pt x="1656771" y="176386"/>
                </a:lnTo>
                <a:lnTo>
                  <a:pt x="1682580" y="219709"/>
                </a:lnTo>
                <a:lnTo>
                  <a:pt x="1702970" y="266369"/>
                </a:lnTo>
                <a:lnTo>
                  <a:pt x="1721233" y="334541"/>
                </a:lnTo>
                <a:lnTo>
                  <a:pt x="1727380" y="404837"/>
                </a:lnTo>
                <a:lnTo>
                  <a:pt x="1725838" y="440159"/>
                </a:lnTo>
                <a:lnTo>
                  <a:pt x="1713600" y="509592"/>
                </a:lnTo>
                <a:lnTo>
                  <a:pt x="1682580" y="589971"/>
                </a:lnTo>
                <a:lnTo>
                  <a:pt x="1656771" y="633297"/>
                </a:lnTo>
                <a:lnTo>
                  <a:pt x="1625960" y="672866"/>
                </a:lnTo>
                <a:lnTo>
                  <a:pt x="1590562" y="708264"/>
                </a:lnTo>
                <a:lnTo>
                  <a:pt x="1550993" y="739074"/>
                </a:lnTo>
                <a:lnTo>
                  <a:pt x="1507671" y="764880"/>
                </a:lnTo>
                <a:lnTo>
                  <a:pt x="1461010" y="785266"/>
                </a:lnTo>
                <a:lnTo>
                  <a:pt x="1391128" y="800788"/>
                </a:lnTo>
                <a:lnTo>
                  <a:pt x="1348171" y="805131"/>
                </a:lnTo>
                <a:lnTo>
                  <a:pt x="1299048" y="807766"/>
                </a:lnTo>
                <a:lnTo>
                  <a:pt x="1243143" y="809118"/>
                </a:lnTo>
                <a:lnTo>
                  <a:pt x="1179839" y="809617"/>
                </a:lnTo>
                <a:lnTo>
                  <a:pt x="1108522" y="809688"/>
                </a:lnTo>
                <a:lnTo>
                  <a:pt x="618873" y="809688"/>
                </a:lnTo>
                <a:lnTo>
                  <a:pt x="547552" y="809617"/>
                </a:lnTo>
                <a:lnTo>
                  <a:pt x="484246" y="809118"/>
                </a:lnTo>
                <a:lnTo>
                  <a:pt x="428340" y="807766"/>
                </a:lnTo>
                <a:lnTo>
                  <a:pt x="379217" y="805131"/>
                </a:lnTo>
                <a:lnTo>
                  <a:pt x="336260" y="800788"/>
                </a:lnTo>
                <a:lnTo>
                  <a:pt x="266377" y="785266"/>
                </a:lnTo>
                <a:lnTo>
                  <a:pt x="219715" y="764880"/>
                </a:lnTo>
                <a:lnTo>
                  <a:pt x="176391" y="739074"/>
                </a:lnTo>
                <a:lnTo>
                  <a:pt x="136822" y="708264"/>
                </a:lnTo>
                <a:lnTo>
                  <a:pt x="101424" y="672866"/>
                </a:lnTo>
                <a:lnTo>
                  <a:pt x="70612" y="633297"/>
                </a:lnTo>
                <a:lnTo>
                  <a:pt x="44803" y="589971"/>
                </a:lnTo>
                <a:lnTo>
                  <a:pt x="24413" y="543306"/>
                </a:lnTo>
                <a:lnTo>
                  <a:pt x="6151" y="475143"/>
                </a:lnTo>
                <a:lnTo>
                  <a:pt x="0" y="404837"/>
                </a:lnTo>
                <a:lnTo>
                  <a:pt x="1543" y="369523"/>
                </a:lnTo>
                <a:lnTo>
                  <a:pt x="13786" y="300090"/>
                </a:lnTo>
                <a:lnTo>
                  <a:pt x="44803" y="219709"/>
                </a:lnTo>
                <a:lnTo>
                  <a:pt x="70612" y="176386"/>
                </a:lnTo>
                <a:lnTo>
                  <a:pt x="101424" y="136819"/>
                </a:lnTo>
                <a:lnTo>
                  <a:pt x="136822" y="101422"/>
                </a:lnTo>
                <a:lnTo>
                  <a:pt x="176391" y="70613"/>
                </a:lnTo>
                <a:lnTo>
                  <a:pt x="219715" y="44807"/>
                </a:lnTo>
                <a:lnTo>
                  <a:pt x="266377" y="24422"/>
                </a:lnTo>
                <a:lnTo>
                  <a:pt x="336260" y="8900"/>
                </a:lnTo>
                <a:lnTo>
                  <a:pt x="379217" y="4556"/>
                </a:lnTo>
                <a:lnTo>
                  <a:pt x="428340" y="1922"/>
                </a:lnTo>
                <a:lnTo>
                  <a:pt x="484246" y="569"/>
                </a:lnTo>
                <a:lnTo>
                  <a:pt x="547552" y="71"/>
                </a:lnTo>
                <a:lnTo>
                  <a:pt x="618873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219200" y="1250882"/>
            <a:ext cx="1951077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38944">
              <a:lnSpc>
                <a:spcPts val="2800"/>
              </a:lnSpc>
              <a:spcBef>
                <a:spcPts val="292"/>
              </a:spcBef>
            </a:pP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Start 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 </a:t>
            </a:r>
            <a:r>
              <a:rPr lang="en-US" altLang="zh-CN"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DM/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ML </a:t>
            </a:r>
            <a:r>
              <a:rPr sz="2400" spc="-56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pp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li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2400" spc="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62967" y="2835082"/>
            <a:ext cx="1674707" cy="1531620"/>
          </a:xfrm>
          <a:custGeom>
            <a:avLst/>
            <a:gdLst/>
            <a:ahLst/>
            <a:cxnLst/>
            <a:rect l="l" t="t" r="r" b="b"/>
            <a:pathLst>
              <a:path w="1256029" h="1148714">
                <a:moveTo>
                  <a:pt x="0" y="1148358"/>
                </a:moveTo>
                <a:lnTo>
                  <a:pt x="1255488" y="1148358"/>
                </a:lnTo>
                <a:lnTo>
                  <a:pt x="1255488" y="0"/>
                </a:lnTo>
                <a:lnTo>
                  <a:pt x="0" y="0"/>
                </a:lnTo>
                <a:lnTo>
                  <a:pt x="0" y="1148358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4008203" y="3062818"/>
            <a:ext cx="1433728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Improve</a:t>
            </a:r>
            <a:r>
              <a:rPr lang="zh-CN" altLang="en-US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Data,</a:t>
            </a:r>
            <a:r>
              <a:rPr lang="zh-CN" altLang="en-US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 or Model ?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48518" y="2200589"/>
            <a:ext cx="4520608" cy="2856415"/>
            <a:chOff x="1611388" y="1650441"/>
            <a:chExt cx="3390456" cy="2142311"/>
          </a:xfrm>
        </p:grpSpPr>
        <p:sp>
          <p:nvSpPr>
            <p:cNvPr id="10" name="object 10"/>
            <p:cNvSpPr/>
            <p:nvPr/>
          </p:nvSpPr>
          <p:spPr>
            <a:xfrm>
              <a:off x="2312619" y="2700489"/>
              <a:ext cx="467995" cy="0"/>
            </a:xfrm>
            <a:custGeom>
              <a:avLst/>
              <a:gdLst/>
              <a:ahLst/>
              <a:cxnLst/>
              <a:rect l="l" t="t" r="r" b="b"/>
              <a:pathLst>
                <a:path w="467994">
                  <a:moveTo>
                    <a:pt x="0" y="0"/>
                  </a:moveTo>
                  <a:lnTo>
                    <a:pt x="0" y="0"/>
                  </a:lnTo>
                  <a:lnTo>
                    <a:pt x="455066" y="0"/>
                  </a:lnTo>
                  <a:lnTo>
                    <a:pt x="46776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67685" y="2639529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19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19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165244" y="1856308"/>
              <a:ext cx="760730" cy="458470"/>
            </a:xfrm>
            <a:custGeom>
              <a:avLst/>
              <a:gdLst/>
              <a:ahLst/>
              <a:cxnLst/>
              <a:rect l="l" t="t" r="r" b="b"/>
              <a:pathLst>
                <a:path w="760729" h="458469">
                  <a:moveTo>
                    <a:pt x="0" y="458241"/>
                  </a:moveTo>
                  <a:lnTo>
                    <a:pt x="749312" y="6565"/>
                  </a:lnTo>
                  <a:lnTo>
                    <a:pt x="760209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83099" y="1810410"/>
              <a:ext cx="118745" cy="104775"/>
            </a:xfrm>
            <a:custGeom>
              <a:avLst/>
              <a:gdLst/>
              <a:ahLst/>
              <a:cxnLst/>
              <a:rect l="l" t="t" r="r" b="b"/>
              <a:pathLst>
                <a:path w="118745" h="104775">
                  <a:moveTo>
                    <a:pt x="62941" y="104660"/>
                  </a:moveTo>
                  <a:lnTo>
                    <a:pt x="118491" y="0"/>
                  </a:lnTo>
                  <a:lnTo>
                    <a:pt x="0" y="241"/>
                  </a:lnTo>
                </a:path>
                <a:path w="118745" h="104775">
                  <a:moveTo>
                    <a:pt x="31483" y="52451"/>
                  </a:moveTo>
                  <a:lnTo>
                    <a:pt x="118491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2348" y="1650441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0" y="35902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11388" y="1996770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19" h="101600">
                  <a:moveTo>
                    <a:pt x="0" y="0"/>
                  </a:moveTo>
                  <a:lnTo>
                    <a:pt x="60960" y="101600"/>
                  </a:lnTo>
                  <a:lnTo>
                    <a:pt x="121920" y="0"/>
                  </a:lnTo>
                </a:path>
                <a:path w="121919" h="101600">
                  <a:moveTo>
                    <a:pt x="60960" y="0"/>
                  </a:moveTo>
                  <a:lnTo>
                    <a:pt x="60960" y="10160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8202" y="3122923"/>
              <a:ext cx="885951" cy="609899"/>
            </a:xfrm>
            <a:custGeom>
              <a:avLst/>
              <a:gdLst/>
              <a:ahLst/>
              <a:cxnLst/>
              <a:rect l="l" t="t" r="r" b="b"/>
              <a:pathLst>
                <a:path w="502285" h="454025">
                  <a:moveTo>
                    <a:pt x="0" y="0"/>
                  </a:moveTo>
                  <a:lnTo>
                    <a:pt x="492671" y="445503"/>
                  </a:lnTo>
                  <a:lnTo>
                    <a:pt x="502081" y="454025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3647" y="3679088"/>
              <a:ext cx="116839" cy="113664"/>
            </a:xfrm>
            <a:custGeom>
              <a:avLst/>
              <a:gdLst/>
              <a:ahLst/>
              <a:cxnLst/>
              <a:rect l="l" t="t" r="r" b="b"/>
              <a:pathLst>
                <a:path w="116839" h="113664">
                  <a:moveTo>
                    <a:pt x="0" y="90424"/>
                  </a:moveTo>
                  <a:lnTo>
                    <a:pt x="116243" y="113360"/>
                  </a:lnTo>
                  <a:lnTo>
                    <a:pt x="81775" y="0"/>
                  </a:lnTo>
                </a:path>
                <a:path w="116839" h="113664">
                  <a:moveTo>
                    <a:pt x="40894" y="45212"/>
                  </a:moveTo>
                  <a:lnTo>
                    <a:pt x="116243" y="1133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189326" y="3110467"/>
            <a:ext cx="5190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0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25024" y="2868135"/>
            <a:ext cx="6587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Dat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a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0853" y="2254369"/>
            <a:ext cx="196427" cy="581660"/>
            <a:chOff x="3450640" y="1690776"/>
            <a:chExt cx="147320" cy="436245"/>
          </a:xfrm>
        </p:grpSpPr>
        <p:sp>
          <p:nvSpPr>
            <p:cNvPr id="21" name="object 21"/>
            <p:cNvSpPr/>
            <p:nvPr/>
          </p:nvSpPr>
          <p:spPr>
            <a:xfrm>
              <a:off x="3524300" y="1792376"/>
              <a:ext cx="635" cy="321310"/>
            </a:xfrm>
            <a:custGeom>
              <a:avLst/>
              <a:gdLst/>
              <a:ahLst/>
              <a:cxnLst/>
              <a:rect l="l" t="t" r="r" b="b"/>
              <a:pathLst>
                <a:path w="635" h="321310">
                  <a:moveTo>
                    <a:pt x="114" y="-12700"/>
                  </a:moveTo>
                  <a:lnTo>
                    <a:pt x="114" y="333933"/>
                  </a:lnTo>
                </a:path>
              </a:pathLst>
            </a:custGeom>
            <a:ln w="25628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463340" y="1703476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20" h="102235">
                  <a:moveTo>
                    <a:pt x="121920" y="101561"/>
                  </a:moveTo>
                  <a:lnTo>
                    <a:pt x="60883" y="0"/>
                  </a:lnTo>
                  <a:lnTo>
                    <a:pt x="0" y="101650"/>
                  </a:lnTo>
                </a:path>
                <a:path w="121920" h="102235">
                  <a:moveTo>
                    <a:pt x="60960" y="101600"/>
                  </a:moveTo>
                  <a:lnTo>
                    <a:pt x="60883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382333" y="4463660"/>
            <a:ext cx="421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7" dirty="0">
                <a:latin typeface="Times New Roman" panose="02020603050405020304" pitchFamily="18" charset="0"/>
                <a:cs typeface="Roboto Lt"/>
              </a:rPr>
              <a:t>No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1705" y="2299191"/>
            <a:ext cx="8636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Times New Roman" panose="02020603050405020304" pitchFamily="18" charset="0"/>
                <a:cs typeface="Roboto Lt"/>
              </a:rPr>
              <a:t>Mode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l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31665" y="5026762"/>
            <a:ext cx="1727200" cy="1426633"/>
            <a:chOff x="2798749" y="3770071"/>
            <a:chExt cx="1295400" cy="1069975"/>
          </a:xfrm>
        </p:grpSpPr>
        <p:sp>
          <p:nvSpPr>
            <p:cNvPr id="26" name="object 26"/>
            <p:cNvSpPr/>
            <p:nvPr/>
          </p:nvSpPr>
          <p:spPr>
            <a:xfrm>
              <a:off x="2811449" y="3782771"/>
              <a:ext cx="1270000" cy="1044575"/>
            </a:xfrm>
            <a:custGeom>
              <a:avLst/>
              <a:gdLst/>
              <a:ahLst/>
              <a:cxnLst/>
              <a:rect l="l" t="t" r="r" b="b"/>
              <a:pathLst>
                <a:path w="1270000" h="1044575">
                  <a:moveTo>
                    <a:pt x="978789" y="0"/>
                  </a:moveTo>
                  <a:lnTo>
                    <a:pt x="291211" y="0"/>
                  </a:lnTo>
                  <a:lnTo>
                    <a:pt x="233260" y="222"/>
                  </a:lnTo>
                  <a:lnTo>
                    <a:pt x="186526" y="1782"/>
                  </a:lnTo>
                  <a:lnTo>
                    <a:pt x="120294" y="14262"/>
                  </a:lnTo>
                  <a:lnTo>
                    <a:pt x="85462" y="31465"/>
                  </a:lnTo>
                  <a:lnTo>
                    <a:pt x="55530" y="55524"/>
                  </a:lnTo>
                  <a:lnTo>
                    <a:pt x="31476" y="85460"/>
                  </a:lnTo>
                  <a:lnTo>
                    <a:pt x="14274" y="120295"/>
                  </a:lnTo>
                  <a:lnTo>
                    <a:pt x="1784" y="186523"/>
                  </a:lnTo>
                  <a:lnTo>
                    <a:pt x="223" y="233256"/>
                  </a:lnTo>
                  <a:lnTo>
                    <a:pt x="0" y="291204"/>
                  </a:lnTo>
                  <a:lnTo>
                    <a:pt x="0" y="752791"/>
                  </a:lnTo>
                  <a:lnTo>
                    <a:pt x="223" y="810739"/>
                  </a:lnTo>
                  <a:lnTo>
                    <a:pt x="1784" y="857472"/>
                  </a:lnTo>
                  <a:lnTo>
                    <a:pt x="14274" y="923700"/>
                  </a:lnTo>
                  <a:lnTo>
                    <a:pt x="31476" y="958533"/>
                  </a:lnTo>
                  <a:lnTo>
                    <a:pt x="55530" y="988467"/>
                  </a:lnTo>
                  <a:lnTo>
                    <a:pt x="85462" y="1012524"/>
                  </a:lnTo>
                  <a:lnTo>
                    <a:pt x="120294" y="1029730"/>
                  </a:lnTo>
                  <a:lnTo>
                    <a:pt x="186526" y="1042213"/>
                  </a:lnTo>
                  <a:lnTo>
                    <a:pt x="233260" y="1043774"/>
                  </a:lnTo>
                  <a:lnTo>
                    <a:pt x="291211" y="1043997"/>
                  </a:lnTo>
                  <a:lnTo>
                    <a:pt x="978789" y="1043997"/>
                  </a:lnTo>
                  <a:lnTo>
                    <a:pt x="1036739" y="1043774"/>
                  </a:lnTo>
                  <a:lnTo>
                    <a:pt x="1083473" y="1042213"/>
                  </a:lnTo>
                  <a:lnTo>
                    <a:pt x="1149705" y="1029730"/>
                  </a:lnTo>
                  <a:lnTo>
                    <a:pt x="1184537" y="1012524"/>
                  </a:lnTo>
                  <a:lnTo>
                    <a:pt x="1214469" y="988467"/>
                  </a:lnTo>
                  <a:lnTo>
                    <a:pt x="1238523" y="958533"/>
                  </a:lnTo>
                  <a:lnTo>
                    <a:pt x="1255725" y="923700"/>
                  </a:lnTo>
                  <a:lnTo>
                    <a:pt x="1268215" y="857472"/>
                  </a:lnTo>
                  <a:lnTo>
                    <a:pt x="1269776" y="810739"/>
                  </a:lnTo>
                  <a:lnTo>
                    <a:pt x="1270000" y="752791"/>
                  </a:lnTo>
                  <a:lnTo>
                    <a:pt x="1270000" y="291204"/>
                  </a:lnTo>
                  <a:lnTo>
                    <a:pt x="1269776" y="233256"/>
                  </a:lnTo>
                  <a:lnTo>
                    <a:pt x="1268215" y="186523"/>
                  </a:lnTo>
                  <a:lnTo>
                    <a:pt x="1255725" y="120295"/>
                  </a:lnTo>
                  <a:lnTo>
                    <a:pt x="1238523" y="85460"/>
                  </a:lnTo>
                  <a:lnTo>
                    <a:pt x="1214469" y="55524"/>
                  </a:lnTo>
                  <a:lnTo>
                    <a:pt x="1184537" y="31465"/>
                  </a:lnTo>
                  <a:lnTo>
                    <a:pt x="1149705" y="14262"/>
                  </a:lnTo>
                  <a:lnTo>
                    <a:pt x="1083473" y="1782"/>
                  </a:lnTo>
                  <a:lnTo>
                    <a:pt x="1036739" y="222"/>
                  </a:lnTo>
                  <a:lnTo>
                    <a:pt x="978789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811449" y="3782771"/>
              <a:ext cx="1270000" cy="1044575"/>
            </a:xfrm>
            <a:custGeom>
              <a:avLst/>
              <a:gdLst/>
              <a:ahLst/>
              <a:cxnLst/>
              <a:rect l="l" t="t" r="r" b="b"/>
              <a:pathLst>
                <a:path w="1270000" h="1044575">
                  <a:moveTo>
                    <a:pt x="291211" y="0"/>
                  </a:moveTo>
                  <a:lnTo>
                    <a:pt x="978789" y="0"/>
                  </a:lnTo>
                  <a:lnTo>
                    <a:pt x="1036739" y="222"/>
                  </a:lnTo>
                  <a:lnTo>
                    <a:pt x="1083473" y="1782"/>
                  </a:lnTo>
                  <a:lnTo>
                    <a:pt x="1149705" y="14262"/>
                  </a:lnTo>
                  <a:lnTo>
                    <a:pt x="1184537" y="31465"/>
                  </a:lnTo>
                  <a:lnTo>
                    <a:pt x="1214469" y="55524"/>
                  </a:lnTo>
                  <a:lnTo>
                    <a:pt x="1238523" y="85460"/>
                  </a:lnTo>
                  <a:lnTo>
                    <a:pt x="1255725" y="120295"/>
                  </a:lnTo>
                  <a:lnTo>
                    <a:pt x="1268215" y="186523"/>
                  </a:lnTo>
                  <a:lnTo>
                    <a:pt x="1269776" y="233256"/>
                  </a:lnTo>
                  <a:lnTo>
                    <a:pt x="1270000" y="291204"/>
                  </a:lnTo>
                  <a:lnTo>
                    <a:pt x="1270000" y="752791"/>
                  </a:lnTo>
                  <a:lnTo>
                    <a:pt x="1269776" y="810739"/>
                  </a:lnTo>
                  <a:lnTo>
                    <a:pt x="1268215" y="857472"/>
                  </a:lnTo>
                  <a:lnTo>
                    <a:pt x="1255725" y="923700"/>
                  </a:lnTo>
                  <a:lnTo>
                    <a:pt x="1238523" y="958533"/>
                  </a:lnTo>
                  <a:lnTo>
                    <a:pt x="1214469" y="988467"/>
                  </a:lnTo>
                  <a:lnTo>
                    <a:pt x="1184537" y="1012524"/>
                  </a:lnTo>
                  <a:lnTo>
                    <a:pt x="1149705" y="1029729"/>
                  </a:lnTo>
                  <a:lnTo>
                    <a:pt x="1083473" y="1042213"/>
                  </a:lnTo>
                  <a:lnTo>
                    <a:pt x="1036739" y="1043774"/>
                  </a:lnTo>
                  <a:lnTo>
                    <a:pt x="978789" y="1043997"/>
                  </a:lnTo>
                  <a:lnTo>
                    <a:pt x="291211" y="1043997"/>
                  </a:lnTo>
                  <a:lnTo>
                    <a:pt x="233260" y="1043774"/>
                  </a:lnTo>
                  <a:lnTo>
                    <a:pt x="186526" y="1042213"/>
                  </a:lnTo>
                  <a:lnTo>
                    <a:pt x="120294" y="1029729"/>
                  </a:lnTo>
                  <a:lnTo>
                    <a:pt x="85462" y="1012524"/>
                  </a:lnTo>
                  <a:lnTo>
                    <a:pt x="55530" y="988467"/>
                  </a:lnTo>
                  <a:lnTo>
                    <a:pt x="31476" y="958533"/>
                  </a:lnTo>
                  <a:lnTo>
                    <a:pt x="14274" y="923700"/>
                  </a:lnTo>
                  <a:lnTo>
                    <a:pt x="1784" y="857472"/>
                  </a:lnTo>
                  <a:lnTo>
                    <a:pt x="223" y="810739"/>
                  </a:lnTo>
                  <a:lnTo>
                    <a:pt x="0" y="752791"/>
                  </a:lnTo>
                  <a:lnTo>
                    <a:pt x="0" y="291204"/>
                  </a:lnTo>
                  <a:lnTo>
                    <a:pt x="223" y="233256"/>
                  </a:lnTo>
                  <a:lnTo>
                    <a:pt x="1784" y="186523"/>
                  </a:lnTo>
                  <a:lnTo>
                    <a:pt x="14274" y="120295"/>
                  </a:lnTo>
                  <a:lnTo>
                    <a:pt x="31476" y="85460"/>
                  </a:lnTo>
                  <a:lnTo>
                    <a:pt x="55530" y="55524"/>
                  </a:lnTo>
                  <a:lnTo>
                    <a:pt x="85462" y="31465"/>
                  </a:lnTo>
                  <a:lnTo>
                    <a:pt x="120294" y="14262"/>
                  </a:lnTo>
                  <a:lnTo>
                    <a:pt x="186526" y="1782"/>
                  </a:lnTo>
                  <a:lnTo>
                    <a:pt x="233260" y="222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918170" y="5334615"/>
            <a:ext cx="1357207" cy="755762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364058" marR="6773" indent="-347971">
              <a:lnSpc>
                <a:spcPts val="2800"/>
              </a:lnSpc>
              <a:spcBef>
                <a:spcPts val="293"/>
              </a:spcBef>
            </a:pP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Coll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ecting </a:t>
            </a:r>
            <a:r>
              <a:rPr sz="2400" spc="-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51826" y="986281"/>
            <a:ext cx="1693333" cy="1247987"/>
          </a:xfrm>
          <a:custGeom>
            <a:avLst/>
            <a:gdLst/>
            <a:ahLst/>
            <a:cxnLst/>
            <a:rect l="l" t="t" r="r" b="b"/>
            <a:pathLst>
              <a:path w="1270000" h="935989">
                <a:moveTo>
                  <a:pt x="291198" y="0"/>
                </a:moveTo>
                <a:lnTo>
                  <a:pt x="978776" y="0"/>
                </a:lnTo>
                <a:lnTo>
                  <a:pt x="1036727" y="222"/>
                </a:lnTo>
                <a:lnTo>
                  <a:pt x="1083460" y="1782"/>
                </a:lnTo>
                <a:lnTo>
                  <a:pt x="1149692" y="14262"/>
                </a:lnTo>
                <a:lnTo>
                  <a:pt x="1184527" y="31465"/>
                </a:lnTo>
                <a:lnTo>
                  <a:pt x="1214462" y="55524"/>
                </a:lnTo>
                <a:lnTo>
                  <a:pt x="1238521" y="85460"/>
                </a:lnTo>
                <a:lnTo>
                  <a:pt x="1255725" y="120294"/>
                </a:lnTo>
                <a:lnTo>
                  <a:pt x="1268215" y="186526"/>
                </a:lnTo>
                <a:lnTo>
                  <a:pt x="1269776" y="233260"/>
                </a:lnTo>
                <a:lnTo>
                  <a:pt x="1270000" y="291211"/>
                </a:lnTo>
                <a:lnTo>
                  <a:pt x="1270000" y="644486"/>
                </a:lnTo>
                <a:lnTo>
                  <a:pt x="1269776" y="702437"/>
                </a:lnTo>
                <a:lnTo>
                  <a:pt x="1268215" y="749171"/>
                </a:lnTo>
                <a:lnTo>
                  <a:pt x="1255725" y="815403"/>
                </a:lnTo>
                <a:lnTo>
                  <a:pt x="1238521" y="850235"/>
                </a:lnTo>
                <a:lnTo>
                  <a:pt x="1214462" y="880167"/>
                </a:lnTo>
                <a:lnTo>
                  <a:pt x="1184527" y="904221"/>
                </a:lnTo>
                <a:lnTo>
                  <a:pt x="1149692" y="921423"/>
                </a:lnTo>
                <a:lnTo>
                  <a:pt x="1083460" y="933913"/>
                </a:lnTo>
                <a:lnTo>
                  <a:pt x="1036727" y="935474"/>
                </a:lnTo>
                <a:lnTo>
                  <a:pt x="978776" y="935697"/>
                </a:lnTo>
                <a:lnTo>
                  <a:pt x="291198" y="935697"/>
                </a:lnTo>
                <a:lnTo>
                  <a:pt x="233253" y="935474"/>
                </a:lnTo>
                <a:lnTo>
                  <a:pt x="186520" y="933913"/>
                </a:lnTo>
                <a:lnTo>
                  <a:pt x="120294" y="921423"/>
                </a:lnTo>
                <a:lnTo>
                  <a:pt x="85460" y="904221"/>
                </a:lnTo>
                <a:lnTo>
                  <a:pt x="55524" y="880167"/>
                </a:lnTo>
                <a:lnTo>
                  <a:pt x="31465" y="850235"/>
                </a:lnTo>
                <a:lnTo>
                  <a:pt x="14262" y="815403"/>
                </a:lnTo>
                <a:lnTo>
                  <a:pt x="1782" y="749171"/>
                </a:lnTo>
                <a:lnTo>
                  <a:pt x="222" y="702437"/>
                </a:lnTo>
                <a:lnTo>
                  <a:pt x="0" y="644486"/>
                </a:lnTo>
                <a:lnTo>
                  <a:pt x="0" y="291211"/>
                </a:lnTo>
                <a:lnTo>
                  <a:pt x="222" y="233260"/>
                </a:lnTo>
                <a:lnTo>
                  <a:pt x="1782" y="186526"/>
                </a:lnTo>
                <a:lnTo>
                  <a:pt x="14262" y="120294"/>
                </a:lnTo>
                <a:lnTo>
                  <a:pt x="31465" y="85460"/>
                </a:lnTo>
                <a:lnTo>
                  <a:pt x="55524" y="55524"/>
                </a:lnTo>
                <a:lnTo>
                  <a:pt x="85460" y="31465"/>
                </a:lnTo>
                <a:lnTo>
                  <a:pt x="120294" y="14262"/>
                </a:lnTo>
                <a:lnTo>
                  <a:pt x="186520" y="1782"/>
                </a:lnTo>
                <a:lnTo>
                  <a:pt x="233253" y="222"/>
                </a:lnTo>
                <a:lnTo>
                  <a:pt x="291198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4043121" y="1220740"/>
            <a:ext cx="1625652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357284" marR="6773" indent="-341197">
              <a:lnSpc>
                <a:spcPts val="2800"/>
              </a:lnSpc>
              <a:spcBef>
                <a:spcPts val="292"/>
              </a:spcBef>
            </a:pP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Will</a:t>
            </a:r>
            <a:r>
              <a:rPr sz="2400" spc="-1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cover </a:t>
            </a:r>
            <a:r>
              <a:rPr sz="2400" spc="-56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later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36726" y="3983601"/>
            <a:ext cx="2876973" cy="1799167"/>
            <a:chOff x="4152544" y="2987700"/>
            <a:chExt cx="2157730" cy="1349375"/>
          </a:xfrm>
        </p:grpSpPr>
        <p:sp>
          <p:nvSpPr>
            <p:cNvPr id="32" name="object 32"/>
            <p:cNvSpPr/>
            <p:nvPr/>
          </p:nvSpPr>
          <p:spPr>
            <a:xfrm>
              <a:off x="4165244" y="3000400"/>
              <a:ext cx="755015" cy="353695"/>
            </a:xfrm>
            <a:custGeom>
              <a:avLst/>
              <a:gdLst/>
              <a:ahLst/>
              <a:cxnLst/>
              <a:rect l="l" t="t" r="r" b="b"/>
              <a:pathLst>
                <a:path w="755014" h="353695">
                  <a:moveTo>
                    <a:pt x="0" y="0"/>
                  </a:moveTo>
                  <a:lnTo>
                    <a:pt x="743242" y="348132"/>
                  </a:lnTo>
                  <a:lnTo>
                    <a:pt x="754761" y="35352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882654" y="3293351"/>
              <a:ext cx="118110" cy="110489"/>
            </a:xfrm>
            <a:custGeom>
              <a:avLst/>
              <a:gdLst/>
              <a:ahLst/>
              <a:cxnLst/>
              <a:rect l="l" t="t" r="r" b="b"/>
              <a:pathLst>
                <a:path w="118110" h="110489">
                  <a:moveTo>
                    <a:pt x="0" y="110401"/>
                  </a:moveTo>
                  <a:lnTo>
                    <a:pt x="117856" y="98298"/>
                  </a:lnTo>
                  <a:lnTo>
                    <a:pt x="51714" y="0"/>
                  </a:lnTo>
                </a:path>
                <a:path w="118110" h="110489">
                  <a:moveTo>
                    <a:pt x="25857" y="55206"/>
                  </a:moveTo>
                  <a:lnTo>
                    <a:pt x="117856" y="98298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7028" y="3079203"/>
              <a:ext cx="1270000" cy="1244600"/>
            </a:xfrm>
            <a:custGeom>
              <a:avLst/>
              <a:gdLst/>
              <a:ahLst/>
              <a:cxnLst/>
              <a:rect l="l" t="t" r="r" b="b"/>
              <a:pathLst>
                <a:path w="1270000" h="1244600">
                  <a:moveTo>
                    <a:pt x="978776" y="0"/>
                  </a:moveTo>
                  <a:lnTo>
                    <a:pt x="291198" y="0"/>
                  </a:lnTo>
                  <a:lnTo>
                    <a:pt x="233253" y="222"/>
                  </a:lnTo>
                  <a:lnTo>
                    <a:pt x="186520" y="1782"/>
                  </a:lnTo>
                  <a:lnTo>
                    <a:pt x="120294" y="14262"/>
                  </a:lnTo>
                  <a:lnTo>
                    <a:pt x="85460" y="31470"/>
                  </a:lnTo>
                  <a:lnTo>
                    <a:pt x="55524" y="55529"/>
                  </a:lnTo>
                  <a:lnTo>
                    <a:pt x="31465" y="85462"/>
                  </a:lnTo>
                  <a:lnTo>
                    <a:pt x="14262" y="120294"/>
                  </a:lnTo>
                  <a:lnTo>
                    <a:pt x="1782" y="186520"/>
                  </a:lnTo>
                  <a:lnTo>
                    <a:pt x="222" y="233253"/>
                  </a:lnTo>
                  <a:lnTo>
                    <a:pt x="0" y="291198"/>
                  </a:lnTo>
                  <a:lnTo>
                    <a:pt x="0" y="953383"/>
                  </a:lnTo>
                  <a:lnTo>
                    <a:pt x="222" y="1011333"/>
                  </a:lnTo>
                  <a:lnTo>
                    <a:pt x="1782" y="1058067"/>
                  </a:lnTo>
                  <a:lnTo>
                    <a:pt x="14262" y="1124292"/>
                  </a:lnTo>
                  <a:lnTo>
                    <a:pt x="31465" y="1159127"/>
                  </a:lnTo>
                  <a:lnTo>
                    <a:pt x="55524" y="1189061"/>
                  </a:lnTo>
                  <a:lnTo>
                    <a:pt x="85460" y="1213119"/>
                  </a:lnTo>
                  <a:lnTo>
                    <a:pt x="120294" y="1230322"/>
                  </a:lnTo>
                  <a:lnTo>
                    <a:pt x="186520" y="1242810"/>
                  </a:lnTo>
                  <a:lnTo>
                    <a:pt x="233253" y="1244371"/>
                  </a:lnTo>
                  <a:lnTo>
                    <a:pt x="291198" y="1244594"/>
                  </a:lnTo>
                  <a:lnTo>
                    <a:pt x="978776" y="1244594"/>
                  </a:lnTo>
                  <a:lnTo>
                    <a:pt x="1036727" y="1244371"/>
                  </a:lnTo>
                  <a:lnTo>
                    <a:pt x="1083460" y="1242810"/>
                  </a:lnTo>
                  <a:lnTo>
                    <a:pt x="1149692" y="1230322"/>
                  </a:lnTo>
                  <a:lnTo>
                    <a:pt x="1184527" y="1213119"/>
                  </a:lnTo>
                  <a:lnTo>
                    <a:pt x="1214462" y="1189061"/>
                  </a:lnTo>
                  <a:lnTo>
                    <a:pt x="1238521" y="1159127"/>
                  </a:lnTo>
                  <a:lnTo>
                    <a:pt x="1255725" y="1124292"/>
                  </a:lnTo>
                  <a:lnTo>
                    <a:pt x="1268215" y="1058067"/>
                  </a:lnTo>
                  <a:lnTo>
                    <a:pt x="1269776" y="1011333"/>
                  </a:lnTo>
                  <a:lnTo>
                    <a:pt x="1270000" y="953383"/>
                  </a:lnTo>
                  <a:lnTo>
                    <a:pt x="1270000" y="291198"/>
                  </a:lnTo>
                  <a:lnTo>
                    <a:pt x="1269776" y="233253"/>
                  </a:lnTo>
                  <a:lnTo>
                    <a:pt x="1268215" y="186520"/>
                  </a:lnTo>
                  <a:lnTo>
                    <a:pt x="1255725" y="120294"/>
                  </a:lnTo>
                  <a:lnTo>
                    <a:pt x="1238521" y="85462"/>
                  </a:lnTo>
                  <a:lnTo>
                    <a:pt x="1214462" y="55529"/>
                  </a:lnTo>
                  <a:lnTo>
                    <a:pt x="1184527" y="31470"/>
                  </a:lnTo>
                  <a:lnTo>
                    <a:pt x="1149692" y="14262"/>
                  </a:lnTo>
                  <a:lnTo>
                    <a:pt x="1083460" y="1782"/>
                  </a:lnTo>
                  <a:lnTo>
                    <a:pt x="1036727" y="222"/>
                  </a:lnTo>
                  <a:lnTo>
                    <a:pt x="978776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027028" y="3079203"/>
              <a:ext cx="1270000" cy="1244600"/>
            </a:xfrm>
            <a:custGeom>
              <a:avLst/>
              <a:gdLst/>
              <a:ahLst/>
              <a:cxnLst/>
              <a:rect l="l" t="t" r="r" b="b"/>
              <a:pathLst>
                <a:path w="1270000" h="1244600">
                  <a:moveTo>
                    <a:pt x="291198" y="0"/>
                  </a:moveTo>
                  <a:lnTo>
                    <a:pt x="978776" y="0"/>
                  </a:lnTo>
                  <a:lnTo>
                    <a:pt x="1036727" y="222"/>
                  </a:lnTo>
                  <a:lnTo>
                    <a:pt x="1083460" y="1782"/>
                  </a:lnTo>
                  <a:lnTo>
                    <a:pt x="1149692" y="14262"/>
                  </a:lnTo>
                  <a:lnTo>
                    <a:pt x="1184527" y="31465"/>
                  </a:lnTo>
                  <a:lnTo>
                    <a:pt x="1214462" y="55524"/>
                  </a:lnTo>
                  <a:lnTo>
                    <a:pt x="1238521" y="85460"/>
                  </a:lnTo>
                  <a:lnTo>
                    <a:pt x="1255725" y="120294"/>
                  </a:lnTo>
                  <a:lnTo>
                    <a:pt x="1268215" y="186520"/>
                  </a:lnTo>
                  <a:lnTo>
                    <a:pt x="1269776" y="233253"/>
                  </a:lnTo>
                  <a:lnTo>
                    <a:pt x="1270000" y="291198"/>
                  </a:lnTo>
                  <a:lnTo>
                    <a:pt x="1270000" y="953383"/>
                  </a:lnTo>
                  <a:lnTo>
                    <a:pt x="1269776" y="1011333"/>
                  </a:lnTo>
                  <a:lnTo>
                    <a:pt x="1268215" y="1058067"/>
                  </a:lnTo>
                  <a:lnTo>
                    <a:pt x="1255725" y="1124292"/>
                  </a:lnTo>
                  <a:lnTo>
                    <a:pt x="1238521" y="1159126"/>
                  </a:lnTo>
                  <a:lnTo>
                    <a:pt x="1214462" y="1189061"/>
                  </a:lnTo>
                  <a:lnTo>
                    <a:pt x="1184527" y="1213119"/>
                  </a:lnTo>
                  <a:lnTo>
                    <a:pt x="1149692" y="1230322"/>
                  </a:lnTo>
                  <a:lnTo>
                    <a:pt x="1083460" y="1242810"/>
                  </a:lnTo>
                  <a:lnTo>
                    <a:pt x="1036727" y="1244371"/>
                  </a:lnTo>
                  <a:lnTo>
                    <a:pt x="978776" y="1244594"/>
                  </a:lnTo>
                  <a:lnTo>
                    <a:pt x="291198" y="1244594"/>
                  </a:lnTo>
                  <a:lnTo>
                    <a:pt x="233253" y="1244371"/>
                  </a:lnTo>
                  <a:lnTo>
                    <a:pt x="186520" y="1242810"/>
                  </a:lnTo>
                  <a:lnTo>
                    <a:pt x="120294" y="1230322"/>
                  </a:lnTo>
                  <a:lnTo>
                    <a:pt x="85460" y="1213119"/>
                  </a:lnTo>
                  <a:lnTo>
                    <a:pt x="55524" y="1189061"/>
                  </a:lnTo>
                  <a:lnTo>
                    <a:pt x="31465" y="1159126"/>
                  </a:lnTo>
                  <a:lnTo>
                    <a:pt x="14262" y="1124292"/>
                  </a:lnTo>
                  <a:lnTo>
                    <a:pt x="1782" y="1058067"/>
                  </a:lnTo>
                  <a:lnTo>
                    <a:pt x="222" y="1011333"/>
                  </a:lnTo>
                  <a:lnTo>
                    <a:pt x="0" y="953383"/>
                  </a:lnTo>
                  <a:lnTo>
                    <a:pt x="0" y="291198"/>
                  </a:lnTo>
                  <a:lnTo>
                    <a:pt x="222" y="233253"/>
                  </a:lnTo>
                  <a:lnTo>
                    <a:pt x="1782" y="186520"/>
                  </a:lnTo>
                  <a:lnTo>
                    <a:pt x="14262" y="120294"/>
                  </a:lnTo>
                  <a:lnTo>
                    <a:pt x="31465" y="85460"/>
                  </a:lnTo>
                  <a:lnTo>
                    <a:pt x="55524" y="55524"/>
                  </a:lnTo>
                  <a:lnTo>
                    <a:pt x="85460" y="31465"/>
                  </a:lnTo>
                  <a:lnTo>
                    <a:pt x="120294" y="14262"/>
                  </a:lnTo>
                  <a:lnTo>
                    <a:pt x="186520" y="1782"/>
                  </a:lnTo>
                  <a:lnTo>
                    <a:pt x="233253" y="222"/>
                  </a:lnTo>
                  <a:lnTo>
                    <a:pt x="291198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972016" y="4540012"/>
            <a:ext cx="1276363" cy="755761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246374">
              <a:lnSpc>
                <a:spcPts val="2800"/>
              </a:lnSpc>
              <a:spcBef>
                <a:spcPts val="292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Labeling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685771" y="1036422"/>
            <a:ext cx="1727200" cy="1693333"/>
            <a:chOff x="5014328" y="777316"/>
            <a:chExt cx="1295400" cy="1270000"/>
          </a:xfrm>
        </p:grpSpPr>
        <p:sp>
          <p:nvSpPr>
            <p:cNvPr id="38" name="object 38"/>
            <p:cNvSpPr/>
            <p:nvPr/>
          </p:nvSpPr>
          <p:spPr>
            <a:xfrm>
              <a:off x="5027028" y="790016"/>
              <a:ext cx="1270000" cy="1244600"/>
            </a:xfrm>
            <a:custGeom>
              <a:avLst/>
              <a:gdLst/>
              <a:ahLst/>
              <a:cxnLst/>
              <a:rect l="l" t="t" r="r" b="b"/>
              <a:pathLst>
                <a:path w="1270000" h="1244600">
                  <a:moveTo>
                    <a:pt x="978776" y="0"/>
                  </a:moveTo>
                  <a:lnTo>
                    <a:pt x="291198" y="0"/>
                  </a:lnTo>
                  <a:lnTo>
                    <a:pt x="233253" y="223"/>
                  </a:lnTo>
                  <a:lnTo>
                    <a:pt x="186520" y="1784"/>
                  </a:lnTo>
                  <a:lnTo>
                    <a:pt x="120294" y="14274"/>
                  </a:lnTo>
                  <a:lnTo>
                    <a:pt x="85460" y="31476"/>
                  </a:lnTo>
                  <a:lnTo>
                    <a:pt x="55524" y="55532"/>
                  </a:lnTo>
                  <a:lnTo>
                    <a:pt x="31465" y="85467"/>
                  </a:lnTo>
                  <a:lnTo>
                    <a:pt x="14262" y="120307"/>
                  </a:lnTo>
                  <a:lnTo>
                    <a:pt x="1782" y="186528"/>
                  </a:lnTo>
                  <a:lnTo>
                    <a:pt x="222" y="233260"/>
                  </a:lnTo>
                  <a:lnTo>
                    <a:pt x="0" y="291211"/>
                  </a:lnTo>
                  <a:lnTo>
                    <a:pt x="0" y="953389"/>
                  </a:lnTo>
                  <a:lnTo>
                    <a:pt x="222" y="1011339"/>
                  </a:lnTo>
                  <a:lnTo>
                    <a:pt x="1782" y="1058073"/>
                  </a:lnTo>
                  <a:lnTo>
                    <a:pt x="14262" y="1124305"/>
                  </a:lnTo>
                  <a:lnTo>
                    <a:pt x="31465" y="1159137"/>
                  </a:lnTo>
                  <a:lnTo>
                    <a:pt x="55524" y="1189069"/>
                  </a:lnTo>
                  <a:lnTo>
                    <a:pt x="85460" y="1213123"/>
                  </a:lnTo>
                  <a:lnTo>
                    <a:pt x="120294" y="1230325"/>
                  </a:lnTo>
                  <a:lnTo>
                    <a:pt x="186520" y="1242815"/>
                  </a:lnTo>
                  <a:lnTo>
                    <a:pt x="233253" y="1244376"/>
                  </a:lnTo>
                  <a:lnTo>
                    <a:pt x="291198" y="1244600"/>
                  </a:lnTo>
                  <a:lnTo>
                    <a:pt x="978776" y="1244600"/>
                  </a:lnTo>
                  <a:lnTo>
                    <a:pt x="1036727" y="1244376"/>
                  </a:lnTo>
                  <a:lnTo>
                    <a:pt x="1083460" y="1242815"/>
                  </a:lnTo>
                  <a:lnTo>
                    <a:pt x="1149692" y="1230325"/>
                  </a:lnTo>
                  <a:lnTo>
                    <a:pt x="1184527" y="1213123"/>
                  </a:lnTo>
                  <a:lnTo>
                    <a:pt x="1214462" y="1189069"/>
                  </a:lnTo>
                  <a:lnTo>
                    <a:pt x="1238521" y="1159137"/>
                  </a:lnTo>
                  <a:lnTo>
                    <a:pt x="1255725" y="1124305"/>
                  </a:lnTo>
                  <a:lnTo>
                    <a:pt x="1268215" y="1058073"/>
                  </a:lnTo>
                  <a:lnTo>
                    <a:pt x="1269776" y="1011339"/>
                  </a:lnTo>
                  <a:lnTo>
                    <a:pt x="1270000" y="953389"/>
                  </a:lnTo>
                  <a:lnTo>
                    <a:pt x="1270000" y="291211"/>
                  </a:lnTo>
                  <a:lnTo>
                    <a:pt x="1269776" y="233260"/>
                  </a:lnTo>
                  <a:lnTo>
                    <a:pt x="1268215" y="186528"/>
                  </a:lnTo>
                  <a:lnTo>
                    <a:pt x="1255725" y="120307"/>
                  </a:lnTo>
                  <a:lnTo>
                    <a:pt x="1238521" y="85467"/>
                  </a:lnTo>
                  <a:lnTo>
                    <a:pt x="1214462" y="55532"/>
                  </a:lnTo>
                  <a:lnTo>
                    <a:pt x="1184527" y="31476"/>
                  </a:lnTo>
                  <a:lnTo>
                    <a:pt x="1149692" y="14274"/>
                  </a:lnTo>
                  <a:lnTo>
                    <a:pt x="1083460" y="1784"/>
                  </a:lnTo>
                  <a:lnTo>
                    <a:pt x="1036727" y="223"/>
                  </a:lnTo>
                  <a:lnTo>
                    <a:pt x="978776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027028" y="790016"/>
              <a:ext cx="1270000" cy="1244600"/>
            </a:xfrm>
            <a:custGeom>
              <a:avLst/>
              <a:gdLst/>
              <a:ahLst/>
              <a:cxnLst/>
              <a:rect l="l" t="t" r="r" b="b"/>
              <a:pathLst>
                <a:path w="1270000" h="1244600">
                  <a:moveTo>
                    <a:pt x="291198" y="0"/>
                  </a:moveTo>
                  <a:lnTo>
                    <a:pt x="978776" y="0"/>
                  </a:lnTo>
                  <a:lnTo>
                    <a:pt x="1036727" y="223"/>
                  </a:lnTo>
                  <a:lnTo>
                    <a:pt x="1083460" y="1784"/>
                  </a:lnTo>
                  <a:lnTo>
                    <a:pt x="1149692" y="14274"/>
                  </a:lnTo>
                  <a:lnTo>
                    <a:pt x="1184527" y="31476"/>
                  </a:lnTo>
                  <a:lnTo>
                    <a:pt x="1214462" y="55532"/>
                  </a:lnTo>
                  <a:lnTo>
                    <a:pt x="1238521" y="85467"/>
                  </a:lnTo>
                  <a:lnTo>
                    <a:pt x="1255725" y="120307"/>
                  </a:lnTo>
                  <a:lnTo>
                    <a:pt x="1268215" y="186528"/>
                  </a:lnTo>
                  <a:lnTo>
                    <a:pt x="1269776" y="233260"/>
                  </a:lnTo>
                  <a:lnTo>
                    <a:pt x="1270000" y="291211"/>
                  </a:lnTo>
                  <a:lnTo>
                    <a:pt x="1270000" y="953389"/>
                  </a:lnTo>
                  <a:lnTo>
                    <a:pt x="1269776" y="1011339"/>
                  </a:lnTo>
                  <a:lnTo>
                    <a:pt x="1268215" y="1058073"/>
                  </a:lnTo>
                  <a:lnTo>
                    <a:pt x="1255725" y="1124305"/>
                  </a:lnTo>
                  <a:lnTo>
                    <a:pt x="1238521" y="1159137"/>
                  </a:lnTo>
                  <a:lnTo>
                    <a:pt x="1214462" y="1189069"/>
                  </a:lnTo>
                  <a:lnTo>
                    <a:pt x="1184527" y="1213123"/>
                  </a:lnTo>
                  <a:lnTo>
                    <a:pt x="1149692" y="1230325"/>
                  </a:lnTo>
                  <a:lnTo>
                    <a:pt x="1083460" y="1242815"/>
                  </a:lnTo>
                  <a:lnTo>
                    <a:pt x="1036727" y="1244376"/>
                  </a:lnTo>
                  <a:lnTo>
                    <a:pt x="978776" y="1244600"/>
                  </a:lnTo>
                  <a:lnTo>
                    <a:pt x="291198" y="1244600"/>
                  </a:lnTo>
                  <a:lnTo>
                    <a:pt x="233253" y="1244376"/>
                  </a:lnTo>
                  <a:lnTo>
                    <a:pt x="186520" y="1242815"/>
                  </a:lnTo>
                  <a:lnTo>
                    <a:pt x="120294" y="1230325"/>
                  </a:lnTo>
                  <a:lnTo>
                    <a:pt x="85460" y="1213123"/>
                  </a:lnTo>
                  <a:lnTo>
                    <a:pt x="55524" y="1189069"/>
                  </a:lnTo>
                  <a:lnTo>
                    <a:pt x="31465" y="1159137"/>
                  </a:lnTo>
                  <a:lnTo>
                    <a:pt x="14262" y="1124305"/>
                  </a:lnTo>
                  <a:lnTo>
                    <a:pt x="1782" y="1058073"/>
                  </a:lnTo>
                  <a:lnTo>
                    <a:pt x="222" y="1011339"/>
                  </a:lnTo>
                  <a:lnTo>
                    <a:pt x="0" y="953389"/>
                  </a:lnTo>
                  <a:lnTo>
                    <a:pt x="0" y="291211"/>
                  </a:lnTo>
                  <a:lnTo>
                    <a:pt x="222" y="233260"/>
                  </a:lnTo>
                  <a:lnTo>
                    <a:pt x="1782" y="186528"/>
                  </a:lnTo>
                  <a:lnTo>
                    <a:pt x="14262" y="120307"/>
                  </a:lnTo>
                  <a:lnTo>
                    <a:pt x="31465" y="85467"/>
                  </a:lnTo>
                  <a:lnTo>
                    <a:pt x="55524" y="55532"/>
                  </a:lnTo>
                  <a:lnTo>
                    <a:pt x="85460" y="31476"/>
                  </a:lnTo>
                  <a:lnTo>
                    <a:pt x="120294" y="14274"/>
                  </a:lnTo>
                  <a:lnTo>
                    <a:pt x="186520" y="1784"/>
                  </a:lnTo>
                  <a:lnTo>
                    <a:pt x="233253" y="223"/>
                  </a:lnTo>
                  <a:lnTo>
                    <a:pt x="291198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778836" y="1310368"/>
            <a:ext cx="1633441" cy="1114834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 indent="6773" algn="ctr">
              <a:lnSpc>
                <a:spcPts val="2800"/>
              </a:lnSpc>
              <a:spcBef>
                <a:spcPts val="292"/>
              </a:spcBef>
            </a:pPr>
            <a:r>
              <a:rPr sz="2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1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P</a:t>
            </a:r>
            <a:r>
              <a:rPr sz="2400" spc="-33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ep</a:t>
            </a:r>
            <a:r>
              <a:rPr sz="24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oce</a:t>
            </a:r>
            <a:r>
              <a:rPr sz="2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2400" spc="-7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lang="en-US" sz="2400" spc="-7" dirty="0">
                <a:solidFill>
                  <a:srgbClr val="181818"/>
                </a:solidFill>
                <a:latin typeface="Times New Roman"/>
                <a:cs typeface="Times New Roman"/>
              </a:rPr>
              <a:t>-</a:t>
            </a:r>
            <a:r>
              <a:rPr sz="2400" spc="-13" dirty="0" err="1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2293" y="5135648"/>
            <a:ext cx="2512612" cy="1102011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257380" marR="19472" indent="-241294">
              <a:lnSpc>
                <a:spcPts val="2800"/>
              </a:lnSpc>
              <a:spcBef>
                <a:spcPts val="293"/>
              </a:spcBef>
              <a:buChar char="•"/>
              <a:tabLst>
                <a:tab pos="258227" algn="l"/>
              </a:tabLst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Discover/ 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 augment</a:t>
            </a:r>
            <a:r>
              <a:rPr sz="2400" spc="-93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data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  <a:p>
            <a:pPr marL="257380" indent="-241294">
              <a:lnSpc>
                <a:spcPts val="2719"/>
              </a:lnSpc>
              <a:buChar char="•"/>
              <a:tabLst>
                <a:tab pos="258227" algn="l"/>
              </a:tabLst>
            </a:pPr>
            <a:r>
              <a:rPr sz="2400" spc="-13" dirty="0">
                <a:latin typeface="Times New Roman" panose="02020603050405020304" pitchFamily="18" charset="0"/>
                <a:cs typeface="Roboto Lt"/>
              </a:rPr>
              <a:t>Generate</a:t>
            </a:r>
            <a:r>
              <a:rPr sz="2400" spc="-93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data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49102" y="4405589"/>
            <a:ext cx="7526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Label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02675" y="4377921"/>
            <a:ext cx="3589325" cy="1114834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257380" marR="6773" indent="-241294">
              <a:lnSpc>
                <a:spcPts val="2800"/>
              </a:lnSpc>
              <a:spcBef>
                <a:spcPts val="292"/>
              </a:spcBef>
              <a:buChar char="•"/>
              <a:tabLst>
                <a:tab pos="258227" algn="l"/>
              </a:tabLst>
            </a:pPr>
            <a:r>
              <a:rPr sz="2400" spc="-33" dirty="0">
                <a:latin typeface="Times New Roman" panose="02020603050405020304" pitchFamily="18" charset="0"/>
                <a:cs typeface="Roboto Lt"/>
              </a:rPr>
              <a:t>S</a:t>
            </a:r>
            <a:r>
              <a:rPr sz="240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m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i</a:t>
            </a:r>
            <a:r>
              <a:rPr lang="en-US" sz="2400" spc="-333" dirty="0">
                <a:latin typeface="Times New Roman" panose="02020603050405020304" pitchFamily="18" charset="0"/>
                <a:cs typeface="Roboto Lt"/>
              </a:rPr>
              <a:t>- 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su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p</a:t>
            </a:r>
            <a:r>
              <a:rPr sz="240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7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vis</a:t>
            </a:r>
            <a:r>
              <a:rPr sz="240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d 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learning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  <a:p>
            <a:pPr marL="257380" marR="238754" indent="-241294">
              <a:lnSpc>
                <a:spcPts val="2800"/>
              </a:lnSpc>
              <a:buChar char="•"/>
              <a:tabLst>
                <a:tab pos="258227" algn="l"/>
              </a:tabLst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Label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 via c</a:t>
            </a:r>
            <a:r>
              <a:rPr sz="2400" spc="-33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owdsou</a:t>
            </a:r>
            <a:r>
              <a:rPr sz="2400" spc="-33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cing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  <a:p>
            <a:pPr marL="257380" marR="690016" indent="-241294">
              <a:lnSpc>
                <a:spcPts val="2800"/>
              </a:lnSpc>
              <a:buChar char="•"/>
              <a:tabLst>
                <a:tab pos="258227" algn="l"/>
              </a:tabLst>
            </a:pPr>
            <a:r>
              <a:rPr sz="2400" spc="-13" dirty="0">
                <a:latin typeface="Times New Roman" panose="02020603050405020304" pitchFamily="18" charset="0"/>
                <a:cs typeface="Roboto Lt"/>
              </a:rPr>
              <a:t>Weak 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su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p</a:t>
            </a:r>
            <a:r>
              <a:rPr sz="240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2400" spc="7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vis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i</a:t>
            </a:r>
            <a:r>
              <a:rPr sz="2400" spc="7" dirty="0">
                <a:latin typeface="Times New Roman" panose="02020603050405020304" pitchFamily="18" charset="0"/>
                <a:cs typeface="Roboto Lt"/>
              </a:rPr>
              <a:t>o</a:t>
            </a:r>
            <a:r>
              <a:rPr sz="2400" spc="-20" dirty="0">
                <a:latin typeface="Times New Roman" panose="02020603050405020304" pitchFamily="18" charset="0"/>
                <a:cs typeface="Roboto Lt"/>
              </a:rPr>
              <a:t>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71916" y="1066423"/>
            <a:ext cx="3132125" cy="1820155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257380" marR="6773" indent="-241294">
              <a:lnSpc>
                <a:spcPts val="2800"/>
              </a:lnSpc>
              <a:spcBef>
                <a:spcPts val="292"/>
              </a:spcBef>
              <a:buChar char="•"/>
              <a:tabLst>
                <a:tab pos="258227" algn="l"/>
              </a:tabLst>
            </a:pPr>
            <a:r>
              <a:rPr sz="2400" spc="-13" dirty="0">
                <a:latin typeface="Times New Roman" panose="02020603050405020304" pitchFamily="18" charset="0"/>
                <a:cs typeface="Roboto Lt"/>
              </a:rPr>
              <a:t>Exploratory</a:t>
            </a:r>
            <a:r>
              <a:rPr sz="2400" spc="-8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567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analysis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  <a:p>
            <a:pPr marL="257380" indent="-241294">
              <a:lnSpc>
                <a:spcPts val="2680"/>
              </a:lnSpc>
              <a:buChar char="•"/>
              <a:tabLst>
                <a:tab pos="258227" algn="l"/>
              </a:tabLst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Data</a:t>
            </a:r>
            <a:r>
              <a:rPr sz="2400" spc="-4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cleaning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  <a:p>
            <a:pPr marL="257380" marR="188802" indent="-241294">
              <a:lnSpc>
                <a:spcPts val="2800"/>
              </a:lnSpc>
              <a:spcBef>
                <a:spcPts val="120"/>
              </a:spcBef>
              <a:buChar char="•"/>
              <a:tabLst>
                <a:tab pos="258227" algn="l"/>
              </a:tabLst>
            </a:pPr>
            <a:r>
              <a:rPr sz="2400" spc="-20" dirty="0">
                <a:latin typeface="Times New Roman" panose="02020603050405020304" pitchFamily="18" charset="0"/>
                <a:cs typeface="Roboto Lt"/>
              </a:rPr>
              <a:t>Data 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t</a:t>
            </a:r>
            <a:r>
              <a:rPr sz="2400" spc="-53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nsform</a:t>
            </a:r>
            <a:r>
              <a:rPr sz="2400" spc="-13" dirty="0">
                <a:latin typeface="Times New Roman" panose="02020603050405020304" pitchFamily="18" charset="0"/>
                <a:cs typeface="Roboto Lt"/>
              </a:rPr>
              <a:t>a</a:t>
            </a:r>
            <a:r>
              <a:rPr sz="2400" spc="-7" dirty="0">
                <a:latin typeface="Times New Roman" panose="02020603050405020304" pitchFamily="18" charset="0"/>
                <a:cs typeface="Roboto Lt"/>
              </a:rPr>
              <a:t>tion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  <a:p>
            <a:pPr marL="257380" indent="-241294">
              <a:lnSpc>
                <a:spcPts val="2719"/>
              </a:lnSpc>
              <a:buChar char="•"/>
              <a:tabLst>
                <a:tab pos="258227" algn="l"/>
              </a:tabLst>
            </a:pPr>
            <a:r>
              <a:rPr sz="2400" spc="-13" dirty="0">
                <a:latin typeface="Times New Roman" panose="02020603050405020304" pitchFamily="18" charset="0"/>
                <a:cs typeface="Roboto Lt"/>
              </a:rPr>
              <a:t>Feature</a:t>
            </a:r>
            <a:r>
              <a:rPr lang="en-US" sz="2400" spc="-13" dirty="0">
                <a:latin typeface="Times New Roman" panose="02020603050405020304" pitchFamily="18" charset="0"/>
                <a:cs typeface="Roboto Lt"/>
              </a:rPr>
              <a:t> engineering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81C2E8-714D-4DCC-819E-C5B6780D46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59</a:t>
            </a:fld>
            <a:endParaRPr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43B347C-DDB2-43BC-8080-8FB7977EEAF3}"/>
              </a:ext>
            </a:extLst>
          </p:cNvPr>
          <p:cNvGrpSpPr/>
          <p:nvPr/>
        </p:nvGrpSpPr>
        <p:grpSpPr>
          <a:xfrm>
            <a:off x="3304889" y="1301154"/>
            <a:ext cx="4910488" cy="4847367"/>
            <a:chOff x="3337891" y="1298951"/>
            <a:chExt cx="4910488" cy="4847367"/>
          </a:xfrm>
        </p:grpSpPr>
        <p:grpSp>
          <p:nvGrpSpPr>
            <p:cNvPr id="46" name="object 46"/>
            <p:cNvGrpSpPr/>
            <p:nvPr/>
          </p:nvGrpSpPr>
          <p:grpSpPr>
            <a:xfrm>
              <a:off x="3337891" y="1298951"/>
              <a:ext cx="4910488" cy="4847367"/>
              <a:chOff x="2503418" y="974213"/>
              <a:chExt cx="3682866" cy="3635525"/>
            </a:xfrm>
          </p:grpSpPr>
          <p:sp>
            <p:nvSpPr>
              <p:cNvPr id="47" name="object 47"/>
              <p:cNvSpPr/>
              <p:nvPr/>
            </p:nvSpPr>
            <p:spPr>
              <a:xfrm>
                <a:off x="5979248" y="2295156"/>
                <a:ext cx="74930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74929" h="771525">
                    <a:moveTo>
                      <a:pt x="0" y="771347"/>
                    </a:moveTo>
                    <a:lnTo>
                      <a:pt x="13941" y="722721"/>
                    </a:lnTo>
                    <a:lnTo>
                      <a:pt x="26442" y="674051"/>
                    </a:lnTo>
                    <a:lnTo>
                      <a:pt x="37503" y="625335"/>
                    </a:lnTo>
                    <a:lnTo>
                      <a:pt x="47125" y="576574"/>
                    </a:lnTo>
                    <a:lnTo>
                      <a:pt x="55307" y="527768"/>
                    </a:lnTo>
                    <a:lnTo>
                      <a:pt x="62049" y="478916"/>
                    </a:lnTo>
                    <a:lnTo>
                      <a:pt x="67351" y="430019"/>
                    </a:lnTo>
                    <a:lnTo>
                      <a:pt x="71213" y="381076"/>
                    </a:lnTo>
                    <a:lnTo>
                      <a:pt x="73635" y="332088"/>
                    </a:lnTo>
                    <a:lnTo>
                      <a:pt x="74617" y="283054"/>
                    </a:lnTo>
                    <a:lnTo>
                      <a:pt x="74159" y="233975"/>
                    </a:lnTo>
                    <a:lnTo>
                      <a:pt x="72261" y="184849"/>
                    </a:lnTo>
                    <a:lnTo>
                      <a:pt x="68922" y="135678"/>
                    </a:lnTo>
                    <a:lnTo>
                      <a:pt x="64143" y="86461"/>
                    </a:lnTo>
                    <a:lnTo>
                      <a:pt x="57924" y="37198"/>
                    </a:lnTo>
                    <a:lnTo>
                      <a:pt x="49568" y="0"/>
                    </a:lnTo>
                  </a:path>
                </a:pathLst>
              </a:custGeom>
              <a:ln w="76200">
                <a:solidFill>
                  <a:srgbClr val="85B3D7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5888469" y="2084489"/>
                <a:ext cx="297815" cy="281305"/>
              </a:xfrm>
              <a:custGeom>
                <a:avLst/>
                <a:gdLst/>
                <a:ahLst/>
                <a:cxnLst/>
                <a:rect l="l" t="t" r="r" b="b"/>
                <a:pathLst>
                  <a:path w="297814" h="281305">
                    <a:moveTo>
                      <a:pt x="297395" y="214452"/>
                    </a:moveTo>
                    <a:lnTo>
                      <a:pt x="93065" y="0"/>
                    </a:lnTo>
                    <a:lnTo>
                      <a:pt x="0" y="281216"/>
                    </a:lnTo>
                  </a:path>
                  <a:path w="297814" h="281305">
                    <a:moveTo>
                      <a:pt x="148691" y="247840"/>
                    </a:moveTo>
                    <a:lnTo>
                      <a:pt x="93065" y="0"/>
                    </a:lnTo>
                  </a:path>
                </a:pathLst>
              </a:custGeom>
              <a:ln w="76200">
                <a:solidFill>
                  <a:srgbClr val="85B3D7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4428148" y="1118751"/>
                <a:ext cx="586702" cy="76751"/>
              </a:xfrm>
              <a:custGeom>
                <a:avLst/>
                <a:gdLst/>
                <a:ahLst/>
                <a:cxnLst/>
                <a:rect l="l" t="t" r="r" b="b"/>
                <a:pathLst>
                  <a:path w="589279" h="74930">
                    <a:moveTo>
                      <a:pt x="588759" y="74815"/>
                    </a:moveTo>
                    <a:lnTo>
                      <a:pt x="539190" y="64078"/>
                    </a:lnTo>
                    <a:lnTo>
                      <a:pt x="489523" y="54130"/>
                    </a:lnTo>
                    <a:lnTo>
                      <a:pt x="439758" y="44973"/>
                    </a:lnTo>
                    <a:lnTo>
                      <a:pt x="389894" y="36604"/>
                    </a:lnTo>
                    <a:lnTo>
                      <a:pt x="339933" y="29026"/>
                    </a:lnTo>
                    <a:lnTo>
                      <a:pt x="289873" y="22237"/>
                    </a:lnTo>
                    <a:lnTo>
                      <a:pt x="239715" y="16238"/>
                    </a:lnTo>
                    <a:lnTo>
                      <a:pt x="189458" y="11029"/>
                    </a:lnTo>
                    <a:lnTo>
                      <a:pt x="139104" y="6609"/>
                    </a:lnTo>
                    <a:lnTo>
                      <a:pt x="88651" y="2979"/>
                    </a:lnTo>
                    <a:lnTo>
                      <a:pt x="38100" y="139"/>
                    </a:lnTo>
                    <a:lnTo>
                      <a:pt x="0" y="0"/>
                    </a:lnTo>
                  </a:path>
                </a:pathLst>
              </a:custGeom>
              <a:ln w="76200">
                <a:solidFill>
                  <a:srgbClr val="85B3D7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4212247" y="974213"/>
                <a:ext cx="254635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54635" h="304800">
                    <a:moveTo>
                      <a:pt x="254533" y="0"/>
                    </a:moveTo>
                    <a:lnTo>
                      <a:pt x="0" y="151498"/>
                    </a:lnTo>
                    <a:lnTo>
                      <a:pt x="253453" y="304800"/>
                    </a:lnTo>
                  </a:path>
                </a:pathLst>
              </a:custGeom>
              <a:ln w="76200">
                <a:solidFill>
                  <a:srgbClr val="85B3D7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4283253" y="1107507"/>
                <a:ext cx="132715" cy="34289"/>
              </a:xfrm>
              <a:custGeom>
                <a:avLst/>
                <a:gdLst/>
                <a:ahLst/>
                <a:cxnLst/>
                <a:rect l="l" t="t" r="r" b="b"/>
                <a:pathLst>
                  <a:path w="254000" h="1269">
                    <a:moveTo>
                      <a:pt x="-38100" y="450"/>
                    </a:moveTo>
                    <a:lnTo>
                      <a:pt x="292100" y="450"/>
                    </a:lnTo>
                  </a:path>
                </a:pathLst>
              </a:custGeom>
              <a:ln w="77101">
                <a:solidFill>
                  <a:srgbClr val="85B3D7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2503418" y="1674355"/>
                <a:ext cx="505459" cy="1910080"/>
              </a:xfrm>
              <a:custGeom>
                <a:avLst/>
                <a:gdLst/>
                <a:ahLst/>
                <a:cxnLst/>
                <a:rect l="l" t="t" r="r" b="b"/>
                <a:pathLst>
                  <a:path w="505460" h="1910079">
                    <a:moveTo>
                      <a:pt x="505364" y="0"/>
                    </a:moveTo>
                    <a:lnTo>
                      <a:pt x="467269" y="42628"/>
                    </a:lnTo>
                    <a:lnTo>
                      <a:pt x="430668" y="85260"/>
                    </a:lnTo>
                    <a:lnTo>
                      <a:pt x="395559" y="127894"/>
                    </a:lnTo>
                    <a:lnTo>
                      <a:pt x="361943" y="170532"/>
                    </a:lnTo>
                    <a:lnTo>
                      <a:pt x="329819" y="213173"/>
                    </a:lnTo>
                    <a:lnTo>
                      <a:pt x="299187" y="255817"/>
                    </a:lnTo>
                    <a:lnTo>
                      <a:pt x="270049" y="298464"/>
                    </a:lnTo>
                    <a:lnTo>
                      <a:pt x="242402" y="341114"/>
                    </a:lnTo>
                    <a:lnTo>
                      <a:pt x="216249" y="383767"/>
                    </a:lnTo>
                    <a:lnTo>
                      <a:pt x="191588" y="426423"/>
                    </a:lnTo>
                    <a:lnTo>
                      <a:pt x="168419" y="469082"/>
                    </a:lnTo>
                    <a:lnTo>
                      <a:pt x="146743" y="511745"/>
                    </a:lnTo>
                    <a:lnTo>
                      <a:pt x="126560" y="554410"/>
                    </a:lnTo>
                    <a:lnTo>
                      <a:pt x="107869" y="597079"/>
                    </a:lnTo>
                    <a:lnTo>
                      <a:pt x="90671" y="639750"/>
                    </a:lnTo>
                    <a:lnTo>
                      <a:pt x="74965" y="682425"/>
                    </a:lnTo>
                    <a:lnTo>
                      <a:pt x="60752" y="725103"/>
                    </a:lnTo>
                    <a:lnTo>
                      <a:pt x="48031" y="767784"/>
                    </a:lnTo>
                    <a:lnTo>
                      <a:pt x="36803" y="810468"/>
                    </a:lnTo>
                    <a:lnTo>
                      <a:pt x="27068" y="853155"/>
                    </a:lnTo>
                    <a:lnTo>
                      <a:pt x="18825" y="895846"/>
                    </a:lnTo>
                    <a:lnTo>
                      <a:pt x="12075" y="938539"/>
                    </a:lnTo>
                    <a:lnTo>
                      <a:pt x="6817" y="981236"/>
                    </a:lnTo>
                    <a:lnTo>
                      <a:pt x="3052" y="1023935"/>
                    </a:lnTo>
                    <a:lnTo>
                      <a:pt x="779" y="1066638"/>
                    </a:lnTo>
                    <a:lnTo>
                      <a:pt x="0" y="1109344"/>
                    </a:lnTo>
                    <a:lnTo>
                      <a:pt x="712" y="1152053"/>
                    </a:lnTo>
                    <a:lnTo>
                      <a:pt x="2917" y="1194765"/>
                    </a:lnTo>
                    <a:lnTo>
                      <a:pt x="6615" y="1237480"/>
                    </a:lnTo>
                    <a:lnTo>
                      <a:pt x="11805" y="1280198"/>
                    </a:lnTo>
                    <a:lnTo>
                      <a:pt x="18488" y="1322920"/>
                    </a:lnTo>
                    <a:lnTo>
                      <a:pt x="26664" y="1365644"/>
                    </a:lnTo>
                    <a:lnTo>
                      <a:pt x="36332" y="1408372"/>
                    </a:lnTo>
                    <a:lnTo>
                      <a:pt x="47492" y="1451103"/>
                    </a:lnTo>
                    <a:lnTo>
                      <a:pt x="60146" y="1493837"/>
                    </a:lnTo>
                    <a:lnTo>
                      <a:pt x="74291" y="1536574"/>
                    </a:lnTo>
                    <a:lnTo>
                      <a:pt x="89930" y="1579314"/>
                    </a:lnTo>
                    <a:lnTo>
                      <a:pt x="107061" y="1622057"/>
                    </a:lnTo>
                    <a:lnTo>
                      <a:pt x="125684" y="1664804"/>
                    </a:lnTo>
                    <a:lnTo>
                      <a:pt x="145800" y="1707554"/>
                    </a:lnTo>
                    <a:lnTo>
                      <a:pt x="167409" y="1750306"/>
                    </a:lnTo>
                    <a:lnTo>
                      <a:pt x="190510" y="1793062"/>
                    </a:lnTo>
                    <a:lnTo>
                      <a:pt x="215104" y="1835821"/>
                    </a:lnTo>
                    <a:lnTo>
                      <a:pt x="241191" y="1878584"/>
                    </a:lnTo>
                    <a:lnTo>
                      <a:pt x="263556" y="1909470"/>
                    </a:lnTo>
                  </a:path>
                </a:pathLst>
              </a:custGeom>
              <a:ln w="76200">
                <a:solidFill>
                  <a:srgbClr val="85B3D7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2621178" y="3463607"/>
                <a:ext cx="272415" cy="295275"/>
              </a:xfrm>
              <a:custGeom>
                <a:avLst/>
                <a:gdLst/>
                <a:ahLst/>
                <a:cxnLst/>
                <a:rect l="l" t="t" r="r" b="b"/>
                <a:pathLst>
                  <a:path w="272414" h="295275">
                    <a:moveTo>
                      <a:pt x="0" y="178727"/>
                    </a:moveTo>
                    <a:lnTo>
                      <a:pt x="272389" y="295109"/>
                    </a:lnTo>
                    <a:lnTo>
                      <a:pt x="246900" y="0"/>
                    </a:lnTo>
                  </a:path>
                  <a:path w="272414" h="295275">
                    <a:moveTo>
                      <a:pt x="123456" y="89357"/>
                    </a:moveTo>
                    <a:lnTo>
                      <a:pt x="272389" y="295109"/>
                    </a:lnTo>
                  </a:path>
                </a:pathLst>
              </a:custGeom>
              <a:ln w="76200">
                <a:solidFill>
                  <a:srgbClr val="85B3D7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4094124" y="4459833"/>
                <a:ext cx="847090" cy="130810"/>
              </a:xfrm>
              <a:custGeom>
                <a:avLst/>
                <a:gdLst/>
                <a:ahLst/>
                <a:cxnLst/>
                <a:rect l="l" t="t" r="r" b="b"/>
                <a:pathLst>
                  <a:path w="847089" h="130810">
                    <a:moveTo>
                      <a:pt x="0" y="96583"/>
                    </a:moveTo>
                    <a:lnTo>
                      <a:pt x="52398" y="106774"/>
                    </a:lnTo>
                    <a:lnTo>
                      <a:pt x="104233" y="115128"/>
                    </a:lnTo>
                    <a:lnTo>
                      <a:pt x="155503" y="121646"/>
                    </a:lnTo>
                    <a:lnTo>
                      <a:pt x="206208" y="126328"/>
                    </a:lnTo>
                    <a:lnTo>
                      <a:pt x="256349" y="129173"/>
                    </a:lnTo>
                    <a:lnTo>
                      <a:pt x="305925" y="130182"/>
                    </a:lnTo>
                    <a:lnTo>
                      <a:pt x="354937" y="129355"/>
                    </a:lnTo>
                    <a:lnTo>
                      <a:pt x="403385" y="126692"/>
                    </a:lnTo>
                    <a:lnTo>
                      <a:pt x="451268" y="122192"/>
                    </a:lnTo>
                    <a:lnTo>
                      <a:pt x="498587" y="115856"/>
                    </a:lnTo>
                    <a:lnTo>
                      <a:pt x="545342" y="107683"/>
                    </a:lnTo>
                    <a:lnTo>
                      <a:pt x="591532" y="97674"/>
                    </a:lnTo>
                    <a:lnTo>
                      <a:pt x="637158" y="85829"/>
                    </a:lnTo>
                    <a:lnTo>
                      <a:pt x="682220" y="72148"/>
                    </a:lnTo>
                    <a:lnTo>
                      <a:pt x="726717" y="56630"/>
                    </a:lnTo>
                    <a:lnTo>
                      <a:pt x="770650" y="39276"/>
                    </a:lnTo>
                    <a:lnTo>
                      <a:pt x="814019" y="20086"/>
                    </a:lnTo>
                    <a:lnTo>
                      <a:pt x="846467" y="0"/>
                    </a:lnTo>
                  </a:path>
                </a:pathLst>
              </a:custGeom>
              <a:ln w="76200">
                <a:solidFill>
                  <a:srgbClr val="85B3D7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4827993" y="4346213"/>
                <a:ext cx="296545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96545" h="263525">
                    <a:moveTo>
                      <a:pt x="160413" y="263262"/>
                    </a:moveTo>
                    <a:lnTo>
                      <a:pt x="296189" y="0"/>
                    </a:lnTo>
                    <a:lnTo>
                      <a:pt x="0" y="4088"/>
                    </a:lnTo>
                  </a:path>
                  <a:path w="296545" h="263525">
                    <a:moveTo>
                      <a:pt x="80213" y="133672"/>
                    </a:moveTo>
                    <a:lnTo>
                      <a:pt x="296189" y="0"/>
                    </a:lnTo>
                  </a:path>
                </a:pathLst>
              </a:custGeom>
              <a:ln w="76200">
                <a:solidFill>
                  <a:srgbClr val="85B3D7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3340529" y="1984570"/>
                <a:ext cx="1564640" cy="1588135"/>
              </a:xfrm>
              <a:custGeom>
                <a:avLst/>
                <a:gdLst/>
                <a:ahLst/>
                <a:cxnLst/>
                <a:rect l="l" t="t" r="r" b="b"/>
                <a:pathLst>
                  <a:path w="1564639" h="1588135">
                    <a:moveTo>
                      <a:pt x="804445" y="0"/>
                    </a:moveTo>
                    <a:lnTo>
                      <a:pt x="759947" y="0"/>
                    </a:lnTo>
                    <a:lnTo>
                      <a:pt x="715506" y="2553"/>
                    </a:lnTo>
                    <a:lnTo>
                      <a:pt x="671240" y="7659"/>
                    </a:lnTo>
                    <a:lnTo>
                      <a:pt x="627263" y="15319"/>
                    </a:lnTo>
                    <a:lnTo>
                      <a:pt x="583691" y="25532"/>
                    </a:lnTo>
                    <a:lnTo>
                      <a:pt x="540640" y="38299"/>
                    </a:lnTo>
                    <a:lnTo>
                      <a:pt x="498225" y="53618"/>
                    </a:lnTo>
                    <a:lnTo>
                      <a:pt x="456563" y="71491"/>
                    </a:lnTo>
                    <a:lnTo>
                      <a:pt x="415769" y="91917"/>
                    </a:lnTo>
                    <a:lnTo>
                      <a:pt x="375960" y="114897"/>
                    </a:lnTo>
                    <a:lnTo>
                      <a:pt x="337250" y="140430"/>
                    </a:lnTo>
                    <a:lnTo>
                      <a:pt x="299755" y="168516"/>
                    </a:lnTo>
                    <a:lnTo>
                      <a:pt x="263592" y="199155"/>
                    </a:lnTo>
                    <a:lnTo>
                      <a:pt x="228876" y="232348"/>
                    </a:lnTo>
                    <a:lnTo>
                      <a:pt x="196179" y="267590"/>
                    </a:lnTo>
                    <a:lnTo>
                      <a:pt x="165998" y="304302"/>
                    </a:lnTo>
                    <a:lnTo>
                      <a:pt x="138331" y="342365"/>
                    </a:lnTo>
                    <a:lnTo>
                      <a:pt x="113180" y="381662"/>
                    </a:lnTo>
                    <a:lnTo>
                      <a:pt x="90544" y="422075"/>
                    </a:lnTo>
                    <a:lnTo>
                      <a:pt x="70423" y="463488"/>
                    </a:lnTo>
                    <a:lnTo>
                      <a:pt x="52817" y="505781"/>
                    </a:lnTo>
                    <a:lnTo>
                      <a:pt x="37726" y="548838"/>
                    </a:lnTo>
                    <a:lnTo>
                      <a:pt x="25151" y="592542"/>
                    </a:lnTo>
                    <a:lnTo>
                      <a:pt x="15090" y="636775"/>
                    </a:lnTo>
                    <a:lnTo>
                      <a:pt x="7545" y="681418"/>
                    </a:lnTo>
                    <a:lnTo>
                      <a:pt x="2515" y="726356"/>
                    </a:lnTo>
                    <a:lnTo>
                      <a:pt x="0" y="771470"/>
                    </a:lnTo>
                    <a:lnTo>
                      <a:pt x="0" y="816642"/>
                    </a:lnTo>
                    <a:lnTo>
                      <a:pt x="2515" y="861756"/>
                    </a:lnTo>
                    <a:lnTo>
                      <a:pt x="7545" y="906693"/>
                    </a:lnTo>
                    <a:lnTo>
                      <a:pt x="15090" y="951337"/>
                    </a:lnTo>
                    <a:lnTo>
                      <a:pt x="25151" y="995570"/>
                    </a:lnTo>
                    <a:lnTo>
                      <a:pt x="37726" y="1039273"/>
                    </a:lnTo>
                    <a:lnTo>
                      <a:pt x="52817" y="1082331"/>
                    </a:lnTo>
                    <a:lnTo>
                      <a:pt x="70423" y="1124624"/>
                    </a:lnTo>
                    <a:lnTo>
                      <a:pt x="90544" y="1166036"/>
                    </a:lnTo>
                    <a:lnTo>
                      <a:pt x="113180" y="1206450"/>
                    </a:lnTo>
                    <a:lnTo>
                      <a:pt x="138331" y="1245747"/>
                    </a:lnTo>
                    <a:lnTo>
                      <a:pt x="165998" y="1283810"/>
                    </a:lnTo>
                    <a:lnTo>
                      <a:pt x="196179" y="1320521"/>
                    </a:lnTo>
                    <a:lnTo>
                      <a:pt x="228876" y="1355764"/>
                    </a:lnTo>
                    <a:lnTo>
                      <a:pt x="263592" y="1388957"/>
                    </a:lnTo>
                    <a:lnTo>
                      <a:pt x="299755" y="1419596"/>
                    </a:lnTo>
                    <a:lnTo>
                      <a:pt x="337250" y="1447682"/>
                    </a:lnTo>
                    <a:lnTo>
                      <a:pt x="375960" y="1473215"/>
                    </a:lnTo>
                    <a:lnTo>
                      <a:pt x="415769" y="1496194"/>
                    </a:lnTo>
                    <a:lnTo>
                      <a:pt x="456563" y="1516620"/>
                    </a:lnTo>
                    <a:lnTo>
                      <a:pt x="498225" y="1534493"/>
                    </a:lnTo>
                    <a:lnTo>
                      <a:pt x="540640" y="1549813"/>
                    </a:lnTo>
                    <a:lnTo>
                      <a:pt x="583691" y="1562579"/>
                    </a:lnTo>
                    <a:lnTo>
                      <a:pt x="627263" y="1572793"/>
                    </a:lnTo>
                    <a:lnTo>
                      <a:pt x="671240" y="1580452"/>
                    </a:lnTo>
                    <a:lnTo>
                      <a:pt x="715506" y="1585559"/>
                    </a:lnTo>
                    <a:lnTo>
                      <a:pt x="759947" y="1588112"/>
                    </a:lnTo>
                    <a:lnTo>
                      <a:pt x="804445" y="1588112"/>
                    </a:lnTo>
                    <a:lnTo>
                      <a:pt x="848885" y="1585559"/>
                    </a:lnTo>
                    <a:lnTo>
                      <a:pt x="893151" y="1580452"/>
                    </a:lnTo>
                    <a:lnTo>
                      <a:pt x="937129" y="1572793"/>
                    </a:lnTo>
                    <a:lnTo>
                      <a:pt x="980701" y="1562579"/>
                    </a:lnTo>
                    <a:lnTo>
                      <a:pt x="1023752" y="1549813"/>
                    </a:lnTo>
                    <a:lnTo>
                      <a:pt x="1066166" y="1534493"/>
                    </a:lnTo>
                    <a:lnTo>
                      <a:pt x="1107828" y="1516620"/>
                    </a:lnTo>
                    <a:lnTo>
                      <a:pt x="1148622" y="1496194"/>
                    </a:lnTo>
                    <a:lnTo>
                      <a:pt x="1188432" y="1473215"/>
                    </a:lnTo>
                    <a:lnTo>
                      <a:pt x="1227142" y="1447682"/>
                    </a:lnTo>
                    <a:lnTo>
                      <a:pt x="1264636" y="1419596"/>
                    </a:lnTo>
                    <a:lnTo>
                      <a:pt x="1300799" y="1388957"/>
                    </a:lnTo>
                    <a:lnTo>
                      <a:pt x="1335516" y="1355764"/>
                    </a:lnTo>
                    <a:lnTo>
                      <a:pt x="1368212" y="1320521"/>
                    </a:lnTo>
                    <a:lnTo>
                      <a:pt x="1398394" y="1283810"/>
                    </a:lnTo>
                    <a:lnTo>
                      <a:pt x="1426060" y="1245747"/>
                    </a:lnTo>
                    <a:lnTo>
                      <a:pt x="1451211" y="1206450"/>
                    </a:lnTo>
                    <a:lnTo>
                      <a:pt x="1473847" y="1166036"/>
                    </a:lnTo>
                    <a:lnTo>
                      <a:pt x="1493968" y="1124624"/>
                    </a:lnTo>
                    <a:lnTo>
                      <a:pt x="1511574" y="1082331"/>
                    </a:lnTo>
                    <a:lnTo>
                      <a:pt x="1526665" y="1039273"/>
                    </a:lnTo>
                    <a:lnTo>
                      <a:pt x="1539241" y="995570"/>
                    </a:lnTo>
                    <a:lnTo>
                      <a:pt x="1549301" y="951337"/>
                    </a:lnTo>
                    <a:lnTo>
                      <a:pt x="1556846" y="906693"/>
                    </a:lnTo>
                    <a:lnTo>
                      <a:pt x="1561877" y="861756"/>
                    </a:lnTo>
                    <a:lnTo>
                      <a:pt x="1564392" y="816642"/>
                    </a:lnTo>
                    <a:lnTo>
                      <a:pt x="1564392" y="771470"/>
                    </a:lnTo>
                    <a:lnTo>
                      <a:pt x="1561877" y="726356"/>
                    </a:lnTo>
                    <a:lnTo>
                      <a:pt x="1556846" y="681418"/>
                    </a:lnTo>
                    <a:lnTo>
                      <a:pt x="1549301" y="636775"/>
                    </a:lnTo>
                    <a:lnTo>
                      <a:pt x="1539241" y="592542"/>
                    </a:lnTo>
                    <a:lnTo>
                      <a:pt x="1526665" y="548838"/>
                    </a:lnTo>
                    <a:lnTo>
                      <a:pt x="1511574" y="505781"/>
                    </a:lnTo>
                    <a:lnTo>
                      <a:pt x="1493968" y="463488"/>
                    </a:lnTo>
                    <a:lnTo>
                      <a:pt x="1473847" y="422075"/>
                    </a:lnTo>
                    <a:lnTo>
                      <a:pt x="1451211" y="381662"/>
                    </a:lnTo>
                    <a:lnTo>
                      <a:pt x="1426060" y="342365"/>
                    </a:lnTo>
                    <a:lnTo>
                      <a:pt x="1398394" y="304302"/>
                    </a:lnTo>
                    <a:lnTo>
                      <a:pt x="1368212" y="267590"/>
                    </a:lnTo>
                    <a:lnTo>
                      <a:pt x="1335516" y="232348"/>
                    </a:lnTo>
                    <a:lnTo>
                      <a:pt x="1300799" y="199155"/>
                    </a:lnTo>
                    <a:lnTo>
                      <a:pt x="1264636" y="168516"/>
                    </a:lnTo>
                    <a:lnTo>
                      <a:pt x="1227142" y="140430"/>
                    </a:lnTo>
                    <a:lnTo>
                      <a:pt x="1188432" y="114897"/>
                    </a:lnTo>
                    <a:lnTo>
                      <a:pt x="1148622" y="91917"/>
                    </a:lnTo>
                    <a:lnTo>
                      <a:pt x="1107828" y="71491"/>
                    </a:lnTo>
                    <a:lnTo>
                      <a:pt x="1066166" y="53618"/>
                    </a:lnTo>
                    <a:lnTo>
                      <a:pt x="1023752" y="38299"/>
                    </a:lnTo>
                    <a:lnTo>
                      <a:pt x="980701" y="25532"/>
                    </a:lnTo>
                    <a:lnTo>
                      <a:pt x="937129" y="15319"/>
                    </a:lnTo>
                    <a:lnTo>
                      <a:pt x="893151" y="7659"/>
                    </a:lnTo>
                    <a:lnTo>
                      <a:pt x="848885" y="2553"/>
                    </a:lnTo>
                    <a:lnTo>
                      <a:pt x="804445" y="0"/>
                    </a:lnTo>
                    <a:close/>
                  </a:path>
                </a:pathLst>
              </a:custGeom>
              <a:solidFill>
                <a:srgbClr val="85B3D7"/>
              </a:solidFill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BD6C2EA-A18B-4B25-8AA9-F24C9B098A5C}"/>
                </a:ext>
              </a:extLst>
            </p:cNvPr>
            <p:cNvSpPr txBox="1"/>
            <p:nvPr/>
          </p:nvSpPr>
          <p:spPr>
            <a:xfrm>
              <a:off x="4621138" y="3245080"/>
              <a:ext cx="181618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 iterative   process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to Find Datasets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F888F293-EA5D-4A08-A4EF-2EEE6CCBB4D4}"/>
              </a:ext>
            </a:extLst>
          </p:cNvPr>
          <p:cNvSpPr txBox="1"/>
          <p:nvPr/>
        </p:nvSpPr>
        <p:spPr>
          <a:xfrm>
            <a:off x="381000" y="1143000"/>
            <a:ext cx="8763000" cy="368229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54965" marR="5080" indent="-342900">
              <a:lnSpc>
                <a:spcPct val="118900"/>
              </a:lnSpc>
              <a:spcBef>
                <a:spcPts val="95"/>
              </a:spcBef>
              <a:buClr>
                <a:srgbClr val="1D1D1D"/>
              </a:buClr>
              <a:buFont typeface="Wingdings" panose="05000000000000000000" pitchFamily="2" charset="2"/>
              <a:buChar char="Ø"/>
              <a:tabLst>
                <a:tab pos="200660" algn="l"/>
              </a:tabLst>
            </a:pPr>
            <a:r>
              <a:rPr lang="en-US" altLang="zh-CN" sz="2400" u="sng" dirty="0" err="1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Paperswithcodes</a:t>
            </a:r>
            <a:r>
              <a:rPr lang="en-US" altLang="zh-CN" sz="2400"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 Datasets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: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academic datasets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 </a:t>
            </a:r>
            <a:r>
              <a:rPr lang="en-US" altLang="zh-CN" sz="2400" spc="-43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leaderboard</a:t>
            </a:r>
            <a:endParaRPr lang="en-US" altLang="zh-CN" sz="2400" dirty="0">
              <a:latin typeface="Times New Roman" panose="02020603050405020304" pitchFamily="18" charset="0"/>
              <a:cs typeface="Roboto Lt"/>
            </a:endParaRPr>
          </a:p>
          <a:p>
            <a:pPr marL="354965" marR="426084" indent="-342900">
              <a:lnSpc>
                <a:spcPct val="118900"/>
              </a:lnSpc>
              <a:spcBef>
                <a:spcPts val="680"/>
              </a:spcBef>
              <a:buClr>
                <a:srgbClr val="1D1D1D"/>
              </a:buClr>
              <a:buFont typeface="Wingdings" panose="05000000000000000000" pitchFamily="2" charset="2"/>
              <a:buChar char="Ø"/>
              <a:tabLst>
                <a:tab pos="200660" algn="l"/>
              </a:tabLst>
            </a:pPr>
            <a:r>
              <a:rPr lang="en-US" altLang="zh-CN" sz="2400" u="sng" spc="1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Kaggle </a:t>
            </a:r>
            <a:r>
              <a:rPr lang="en-US" altLang="zh-CN" sz="2400"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Datasets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: </a:t>
            </a:r>
            <a:r>
              <a:rPr lang="en-US" altLang="zh-CN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ML 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datasets uploaded </a:t>
            </a:r>
            <a:r>
              <a:rPr lang="en-US" altLang="zh-CN"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 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lang="en-US" altLang="zh-CN" sz="2400" spc="-43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scientists</a:t>
            </a:r>
            <a:endParaRPr lang="en-US" altLang="zh-CN" sz="2400" dirty="0">
              <a:latin typeface="Times New Roman" panose="02020603050405020304" pitchFamily="18" charset="0"/>
              <a:cs typeface="Roboto Lt"/>
            </a:endParaRPr>
          </a:p>
          <a:p>
            <a:pPr marL="354965" indent="-342900">
              <a:lnSpc>
                <a:spcPct val="100000"/>
              </a:lnSpc>
              <a:spcBef>
                <a:spcPts val="1100"/>
              </a:spcBef>
              <a:buClr>
                <a:srgbClr val="1D1D1D"/>
              </a:buClr>
              <a:buFont typeface="Wingdings" panose="05000000000000000000" pitchFamily="2" charset="2"/>
              <a:buChar char="Ø"/>
              <a:tabLst>
                <a:tab pos="200660" algn="l"/>
              </a:tabLst>
            </a:pPr>
            <a:r>
              <a:rPr lang="en-US" altLang="zh-CN" sz="2400" u="sng" spc="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4"/>
              </a:rPr>
              <a:t>Google </a:t>
            </a:r>
            <a:r>
              <a:rPr lang="en-US" altLang="zh-CN" sz="2400"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4"/>
              </a:rPr>
              <a:t>Dataset</a:t>
            </a:r>
            <a:r>
              <a:rPr lang="en-US" altLang="zh-CN" sz="2400" u="sng" spc="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4"/>
              </a:rPr>
              <a:t> </a:t>
            </a:r>
            <a:r>
              <a:rPr lang="en-US" altLang="zh-CN" sz="2400" u="sng" spc="-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4"/>
              </a:rPr>
              <a:t>search</a:t>
            </a: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: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search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datasets </a:t>
            </a: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lang="en-US" altLang="zh-CN"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Web</a:t>
            </a:r>
            <a:endParaRPr lang="en-US" altLang="zh-CN" sz="2400" dirty="0">
              <a:latin typeface="Times New Roman" panose="02020603050405020304" pitchFamily="18" charset="0"/>
              <a:cs typeface="Roboto Lt"/>
            </a:endParaRPr>
          </a:p>
          <a:p>
            <a:pPr marL="354965" indent="-342900">
              <a:lnSpc>
                <a:spcPct val="100000"/>
              </a:lnSpc>
              <a:spcBef>
                <a:spcPts val="1100"/>
              </a:spcBef>
              <a:buFont typeface="Wingdings" panose="05000000000000000000" pitchFamily="2" charset="2"/>
              <a:buChar char="Ø"/>
              <a:tabLst>
                <a:tab pos="200660" algn="l"/>
              </a:tabLst>
            </a:pP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Various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toolkits</a:t>
            </a:r>
            <a:r>
              <a:rPr lang="en-US" altLang="zh-CN"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datasets:</a:t>
            </a:r>
            <a:r>
              <a:rPr lang="en-US" altLang="zh-CN" sz="2400" spc="10" dirty="0">
                <a:solidFill>
                  <a:srgbClr val="686CEA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u="sng" spc="-5" dirty="0" err="1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5"/>
              </a:rPr>
              <a:t>tensorflow</a:t>
            </a: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,</a:t>
            </a:r>
            <a:r>
              <a:rPr lang="en-US" altLang="zh-CN" sz="2400" spc="10" dirty="0">
                <a:solidFill>
                  <a:srgbClr val="686CEA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u="sng" spc="5" dirty="0" err="1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6"/>
              </a:rPr>
              <a:t>huggingface</a:t>
            </a:r>
            <a:endParaRPr lang="en-US" altLang="zh-CN" sz="2400" dirty="0">
              <a:latin typeface="Times New Roman" panose="02020603050405020304" pitchFamily="18" charset="0"/>
              <a:cs typeface="Roboto Lt"/>
            </a:endParaRPr>
          </a:p>
          <a:p>
            <a:pPr marL="354965" indent="-342900">
              <a:lnSpc>
                <a:spcPct val="100000"/>
              </a:lnSpc>
              <a:spcBef>
                <a:spcPts val="1100"/>
              </a:spcBef>
              <a:buFont typeface="Wingdings" panose="05000000000000000000" pitchFamily="2" charset="2"/>
              <a:buChar char="Ø"/>
              <a:tabLst>
                <a:tab pos="200660" algn="l"/>
              </a:tabLst>
            </a:pP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Various</a:t>
            </a:r>
            <a:r>
              <a:rPr lang="en-US" altLang="zh-CN"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conference/company</a:t>
            </a:r>
            <a:r>
              <a:rPr lang="en-US" altLang="zh-CN"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ML</a:t>
            </a:r>
            <a:r>
              <a:rPr lang="en-US" altLang="zh-CN"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competitions</a:t>
            </a:r>
            <a:endParaRPr lang="en-US" altLang="zh-CN" sz="2400" dirty="0">
              <a:latin typeface="Times New Roman" panose="02020603050405020304" pitchFamily="18" charset="0"/>
              <a:cs typeface="Roboto Lt"/>
            </a:endParaRPr>
          </a:p>
          <a:p>
            <a:pPr marL="354965" indent="-342900">
              <a:lnSpc>
                <a:spcPct val="100000"/>
              </a:lnSpc>
              <a:spcBef>
                <a:spcPts val="1100"/>
              </a:spcBef>
              <a:buClr>
                <a:srgbClr val="1D1D1D"/>
              </a:buClr>
              <a:buFont typeface="Wingdings" panose="05000000000000000000" pitchFamily="2" charset="2"/>
              <a:buChar char="Ø"/>
              <a:tabLst>
                <a:tab pos="200660" algn="l"/>
              </a:tabLst>
            </a:pPr>
            <a:r>
              <a:rPr lang="en-US" altLang="zh-CN" sz="2400" u="sng" spc="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7"/>
              </a:rPr>
              <a:t>Open </a:t>
            </a:r>
            <a:r>
              <a:rPr lang="en-US" altLang="zh-CN" sz="2400" u="sng" spc="-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7"/>
              </a:rPr>
              <a:t>Data</a:t>
            </a:r>
            <a:r>
              <a:rPr lang="en-US" altLang="zh-CN" sz="2400" u="sng" spc="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7"/>
              </a:rPr>
              <a:t> on </a:t>
            </a:r>
            <a:r>
              <a:rPr lang="en-US" altLang="zh-CN" sz="2400" u="sng" spc="-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7"/>
              </a:rPr>
              <a:t>AWS</a:t>
            </a: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: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100+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-2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large-scale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raw</a:t>
            </a:r>
            <a:r>
              <a:rPr lang="en-US" altLang="zh-CN"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data</a:t>
            </a:r>
            <a:endParaRPr lang="en-US" altLang="zh-CN" sz="2400" dirty="0">
              <a:latin typeface="Times New Roman" panose="02020603050405020304" pitchFamily="18" charset="0"/>
              <a:cs typeface="Roboto Lt"/>
            </a:endParaRPr>
          </a:p>
          <a:p>
            <a:pPr marL="354965" indent="-342900">
              <a:lnSpc>
                <a:spcPct val="100000"/>
              </a:lnSpc>
              <a:spcBef>
                <a:spcPts val="1100"/>
              </a:spcBef>
              <a:buFont typeface="Wingdings" panose="05000000000000000000" pitchFamily="2" charset="2"/>
              <a:buChar char="Ø"/>
              <a:tabLst>
                <a:tab pos="200660" algn="l"/>
              </a:tabLst>
            </a:pP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lakes</a:t>
            </a: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in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your</a:t>
            </a:r>
            <a:r>
              <a:rPr lang="en-US" altLang="zh-CN"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own organization</a:t>
            </a:r>
            <a:endParaRPr lang="en-US" altLang="zh-CN"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F1D486-5379-46CD-B14B-1BE94FB7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ACD553E2-6B4F-49AC-A5E7-73F0D3AE557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09926" y="1422128"/>
            <a:ext cx="2584807" cy="46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8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Comparison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F1D486-5379-46CD-B14B-1BE94FB7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26DBF9EE-6986-4FF3-A0FC-2C4604AFF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579331"/>
              </p:ext>
            </p:extLst>
          </p:nvPr>
        </p:nvGraphicFramePr>
        <p:xfrm>
          <a:off x="457200" y="1524000"/>
          <a:ext cx="11353800" cy="312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975"/>
                        </a:lnSpc>
                      </a:pPr>
                      <a:r>
                        <a:rPr sz="2400" spc="-10" dirty="0">
                          <a:solidFill>
                            <a:schemeClr val="tx1"/>
                          </a:solidFill>
                        </a:rPr>
                        <a:t>Pros</a:t>
                      </a:r>
                      <a:endParaRPr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975"/>
                        </a:lnSpc>
                      </a:pPr>
                      <a:r>
                        <a:rPr sz="2400" dirty="0">
                          <a:solidFill>
                            <a:schemeClr val="tx1"/>
                          </a:solidFill>
                        </a:rPr>
                        <a:t>Cons</a:t>
                      </a:r>
                      <a:endParaRPr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Roboto 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188">
                <a:tc>
                  <a:txBody>
                    <a:bodyPr/>
                    <a:lstStyle/>
                    <a:p>
                      <a:pPr marL="31115" marR="842010">
                        <a:lnSpc>
                          <a:spcPts val="2000"/>
                        </a:lnSpc>
                        <a:spcBef>
                          <a:spcPts val="135"/>
                        </a:spcBef>
                      </a:pPr>
                      <a:r>
                        <a:rPr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ade</a:t>
                      </a:r>
                      <a:r>
                        <a:rPr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  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datasets</a:t>
                      </a:r>
                      <a:endPara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7145" marB="0" anchor="ctr"/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Clean,</a:t>
                      </a:r>
                      <a:r>
                        <a:rPr sz="2400" spc="-2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</a:t>
                      </a:r>
                      <a:r>
                        <a:rPr sz="2400" spc="-1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445" marB="0" anchor="ctr"/>
                </a:tc>
                <a:tc>
                  <a:txBody>
                    <a:bodyPr/>
                    <a:lstStyle/>
                    <a:p>
                      <a:pPr marL="31115" marR="403860">
                        <a:lnSpc>
                          <a:spcPts val="2000"/>
                        </a:lnSpc>
                        <a:spcBef>
                          <a:spcPts val="100"/>
                        </a:spcBef>
                      </a:pP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choices,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simplified,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usually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</a:t>
                      </a:r>
                      <a:r>
                        <a:rPr sz="2400" spc="-40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scale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523">
                <a:tc>
                  <a:txBody>
                    <a:bodyPr/>
                    <a:lstStyle/>
                    <a:p>
                      <a:pPr marL="31115" marR="628015">
                        <a:lnSpc>
                          <a:spcPts val="2000"/>
                        </a:lnSpc>
                        <a:spcBef>
                          <a:spcPts val="35"/>
                        </a:spcBef>
                      </a:pPr>
                      <a:r>
                        <a:rPr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etition  datasets</a:t>
                      </a:r>
                      <a:endParaRPr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445" marB="0" anchor="ctr"/>
                </a:tc>
                <a:tc>
                  <a:txBody>
                    <a:bodyPr/>
                    <a:lstStyle/>
                    <a:p>
                      <a:pPr marL="31115" marR="820419">
                        <a:lnSpc>
                          <a:spcPts val="2000"/>
                        </a:lnSpc>
                        <a:spcBef>
                          <a:spcPts val="35"/>
                        </a:spcBef>
                      </a:pPr>
                      <a:r>
                        <a:rPr sz="240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Closer</a:t>
                      </a:r>
                      <a:r>
                        <a:rPr sz="2400" spc="-3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sz="2400" spc="-2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r>
                        <a:rPr sz="2400" spc="-3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2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</a:t>
                      </a:r>
                      <a:r>
                        <a:rPr sz="2400" spc="-39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applications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445" marB="0" anchor="ctr"/>
                </a:tc>
                <a:tc>
                  <a:txBody>
                    <a:bodyPr/>
                    <a:lstStyle/>
                    <a:p>
                      <a:pPr marL="31115" marR="438784">
                        <a:lnSpc>
                          <a:spcPts val="2000"/>
                        </a:lnSpc>
                        <a:spcBef>
                          <a:spcPts val="35"/>
                        </a:spcBef>
                      </a:pPr>
                      <a:r>
                        <a:rPr sz="2400" spc="-1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Still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simplified, and only </a:t>
                      </a:r>
                      <a:r>
                        <a:rPr sz="2400" spc="-40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r>
                        <a:rPr sz="2400" spc="-2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sz="2400" spc="-2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</a:t>
                      </a:r>
                      <a:r>
                        <a:rPr sz="2400" spc="-2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44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694">
                <a:tc>
                  <a:txBody>
                    <a:bodyPr/>
                    <a:lstStyle/>
                    <a:p>
                      <a:pPr marL="31115">
                        <a:lnSpc>
                          <a:spcPts val="1975"/>
                        </a:lnSpc>
                      </a:pPr>
                      <a:r>
                        <a:rPr sz="2400" spc="-1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Raw</a:t>
                      </a:r>
                      <a:r>
                        <a:rPr sz="2400" spc="-4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1975"/>
                        </a:lnSpc>
                      </a:pP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</a:t>
                      </a:r>
                      <a:r>
                        <a:rPr sz="2400" spc="-3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flexibility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115" marR="514984">
                        <a:lnSpc>
                          <a:spcPts val="2000"/>
                        </a:lnSpc>
                        <a:spcBef>
                          <a:spcPts val="35"/>
                        </a:spcBef>
                      </a:pPr>
                      <a:r>
                        <a:rPr sz="240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Needs</a:t>
                      </a:r>
                      <a:r>
                        <a:rPr sz="2400" spc="-2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sz="2400" spc="-2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lot</a:t>
                      </a:r>
                      <a:r>
                        <a:rPr sz="2400" spc="-1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sz="2400" spc="-2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</a:t>
                      </a:r>
                      <a:r>
                        <a:rPr sz="2400" spc="-2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sz="2400" spc="-395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400" spc="-10" dirty="0">
                          <a:solidFill>
                            <a:srgbClr val="2323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44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5">
            <a:extLst>
              <a:ext uri="{FF2B5EF4-FFF2-40B4-BE49-F238E27FC236}">
                <a16:creationId xmlns:a16="http://schemas.microsoft.com/office/drawing/2014/main" id="{1F1A5439-D40F-4520-A3C2-0FABE9024325}"/>
              </a:ext>
            </a:extLst>
          </p:cNvPr>
          <p:cNvSpPr txBox="1"/>
          <p:nvPr/>
        </p:nvSpPr>
        <p:spPr>
          <a:xfrm>
            <a:off x="419100" y="4766978"/>
            <a:ext cx="11430000" cy="1430456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1115"/>
              </a:spcBef>
              <a:buChar char="•"/>
              <a:tabLst>
                <a:tab pos="196215" algn="l"/>
              </a:tabLst>
            </a:pPr>
            <a:r>
              <a:rPr sz="2400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5580" marR="5080" indent="-183515">
              <a:lnSpc>
                <a:spcPct val="116700"/>
              </a:lnSpc>
              <a:spcBef>
                <a:spcPts val="665"/>
              </a:spcBef>
              <a:buChar char="•"/>
              <a:tabLst>
                <a:tab pos="196215" algn="l"/>
              </a:tabLst>
            </a:pP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curation</a:t>
            </a:r>
            <a:r>
              <a:rPr lang="zh-CN" altLang="en-US"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数据管理</a:t>
            </a:r>
            <a:r>
              <a:rPr lang="en-US" altLang="zh-CN"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a 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projection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involving 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teams. </a:t>
            </a:r>
            <a:r>
              <a:rPr sz="2400" spc="-42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pipeline,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storage,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issue,</a:t>
            </a:r>
            <a:r>
              <a:rPr sz="2400" spc="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privacy,…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9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F1D486-5379-46CD-B14B-1BE94FB7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4A5AC622-89F2-45DD-8A47-F9CAA6007BFE}"/>
              </a:ext>
            </a:extLst>
          </p:cNvPr>
          <p:cNvGrpSpPr/>
          <p:nvPr/>
        </p:nvGrpSpPr>
        <p:grpSpPr>
          <a:xfrm>
            <a:off x="8458200" y="1752600"/>
            <a:ext cx="3175621" cy="2895578"/>
            <a:chOff x="6476453" y="971232"/>
            <a:chExt cx="2439607" cy="1941180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BB1BBFA7-59A0-4585-AE42-7A1A3A3C542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6453" y="986966"/>
              <a:ext cx="877958" cy="1925446"/>
            </a:xfrm>
            <a:prstGeom prst="rect">
              <a:avLst/>
            </a:prstGeom>
          </p:spPr>
        </p:pic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0B53312A-0F01-470E-B27F-531D3430B3D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2693" y="971232"/>
              <a:ext cx="1493367" cy="1925446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B6FBA8E-F00D-4F0F-800A-9A4ED8865ABF}"/>
              </a:ext>
            </a:extLst>
          </p:cNvPr>
          <p:cNvSpPr txBox="1"/>
          <p:nvPr/>
        </p:nvSpPr>
        <p:spPr>
          <a:xfrm>
            <a:off x="381000" y="1291587"/>
            <a:ext cx="8153400" cy="43774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045" marR="363220" indent="-220979" algn="just">
              <a:lnSpc>
                <a:spcPct val="113599"/>
              </a:lnSpc>
              <a:spcBef>
                <a:spcPts val="100"/>
              </a:spcBef>
              <a:buChar char="•"/>
              <a:tabLst>
                <a:tab pos="233045" algn="l"/>
                <a:tab pos="233679" algn="l"/>
              </a:tabLst>
            </a:pP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8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multiple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sz="28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800" spc="-5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coherent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045" indent="-220979" algn="just">
              <a:lnSpc>
                <a:spcPct val="100000"/>
              </a:lnSpc>
              <a:spcBef>
                <a:spcPts val="1160"/>
              </a:spcBef>
              <a:buChar char="•"/>
              <a:tabLst>
                <a:tab pos="233045" algn="l"/>
                <a:tab pos="233679" algn="l"/>
              </a:tabLst>
            </a:pP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often</a:t>
            </a:r>
            <a:r>
              <a:rPr sz="28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indent="-228600" algn="just">
              <a:lnSpc>
                <a:spcPct val="111000"/>
              </a:lnSpc>
              <a:spcBef>
                <a:spcPts val="10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table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information, a table 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sales, </a:t>
            </a:r>
            <a:r>
              <a:rPr sz="2400" spc="-45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spc="-450" dirty="0">
              <a:solidFill>
                <a:srgbClr val="1D1D1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lvl="1" algn="just">
              <a:lnSpc>
                <a:spcPct val="111000"/>
              </a:lnSpc>
              <a:spcBef>
                <a:spcPts val="1080"/>
              </a:spcBef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table </a:t>
            </a:r>
            <a:r>
              <a:rPr sz="24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</a:t>
            </a:r>
            <a:r>
              <a:rPr sz="24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045" indent="-220979" algn="just">
              <a:lnSpc>
                <a:spcPct val="100000"/>
              </a:lnSpc>
              <a:spcBef>
                <a:spcPts val="880"/>
              </a:spcBef>
              <a:buChar char="•"/>
              <a:tabLst>
                <a:tab pos="233045" algn="l"/>
                <a:tab pos="233679" algn="l"/>
              </a:tabLst>
            </a:pP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  <a:r>
              <a:rPr sz="28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tables </a:t>
            </a:r>
            <a:r>
              <a:rPr sz="2800" spc="-3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800" spc="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keys,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8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often</a:t>
            </a:r>
            <a:r>
              <a:rPr sz="28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sz="28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045" marR="969644" indent="-220979" algn="just">
              <a:lnSpc>
                <a:spcPct val="113599"/>
              </a:lnSpc>
              <a:spcBef>
                <a:spcPts val="800"/>
              </a:spcBef>
              <a:buChar char="•"/>
              <a:tabLst>
                <a:tab pos="233045" algn="l"/>
                <a:tab pos="233679" algn="l"/>
              </a:tabLst>
            </a:pP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issues: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IDs,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2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rows, </a:t>
            </a:r>
            <a:endParaRPr lang="en-US" sz="2800" spc="-10" dirty="0">
              <a:solidFill>
                <a:srgbClr val="1D1D1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6" marR="969644" algn="just">
              <a:lnSpc>
                <a:spcPct val="113599"/>
              </a:lnSpc>
              <a:spcBef>
                <a:spcPts val="800"/>
              </a:spcBef>
              <a:tabLst>
                <a:tab pos="233045" algn="l"/>
                <a:tab pos="233679" algn="l"/>
              </a:tabLst>
            </a:pPr>
            <a:r>
              <a:rPr lang="en-US"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-52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redundant </a:t>
            </a:r>
            <a:r>
              <a:rPr sz="2800" spc="-1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columns, </a:t>
            </a:r>
            <a:r>
              <a:rPr sz="2800" spc="-1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800" spc="-5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conflicts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23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for Data Acquisition</a:t>
            </a:r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6D43D723-7BAD-4C69-8CBF-7B035B22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660D35-4206-44C5-A427-28A1ADEC3010}"/>
              </a:ext>
            </a:extLst>
          </p:cNvPr>
          <p:cNvGrpSpPr/>
          <p:nvPr/>
        </p:nvGrpSpPr>
        <p:grpSpPr>
          <a:xfrm>
            <a:off x="2434962" y="1671247"/>
            <a:ext cx="5558520" cy="3916193"/>
            <a:chOff x="2434962" y="1671247"/>
            <a:chExt cx="5558520" cy="3916193"/>
          </a:xfrm>
        </p:grpSpPr>
        <p:sp>
          <p:nvSpPr>
            <p:cNvPr id="36" name="object 3">
              <a:extLst>
                <a:ext uri="{FF2B5EF4-FFF2-40B4-BE49-F238E27FC236}">
                  <a16:creationId xmlns:a16="http://schemas.microsoft.com/office/drawing/2014/main" id="{63BEEE52-2457-4D9F-85B5-B6343EF1A2BC}"/>
                </a:ext>
              </a:extLst>
            </p:cNvPr>
            <p:cNvSpPr txBox="1"/>
            <p:nvPr/>
          </p:nvSpPr>
          <p:spPr>
            <a:xfrm>
              <a:off x="2690273" y="2766796"/>
              <a:ext cx="1256030" cy="979755"/>
            </a:xfrm>
            <a:prstGeom prst="rect">
              <a:avLst/>
            </a:prstGeom>
            <a:ln w="25400">
              <a:solidFill>
                <a:srgbClr val="FCB64C"/>
              </a:solidFill>
            </a:ln>
          </p:spPr>
          <p:txBody>
            <a:bodyPr vert="horz" wrap="square" lIns="0" tIns="170180" rIns="0" bIns="0" rtlCol="0">
              <a:spAutoFit/>
            </a:bodyPr>
            <a:lstStyle/>
            <a:p>
              <a:pPr marL="252729" marR="244475" indent="-635" algn="ctr">
                <a:lnSpc>
                  <a:spcPts val="2100"/>
                </a:lnSpc>
                <a:spcBef>
                  <a:spcPts val="1340"/>
                </a:spcBef>
              </a:pP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Have 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en</a:t>
              </a:r>
              <a:r>
                <a:rPr sz="1800" spc="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o</a:t>
              </a:r>
              <a:r>
                <a:rPr sz="1800" spc="-1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u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gh </a:t>
              </a:r>
              <a:r>
                <a:rPr sz="1800" spc="-5" dirty="0">
                  <a:solidFill>
                    <a:srgbClr val="181818"/>
                  </a:solidFill>
                  <a:latin typeface="Times New Roman"/>
                  <a:cs typeface="Times New Roman"/>
                </a:rPr>
                <a:t> 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data?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sp>
          <p:nvSpPr>
            <p:cNvPr id="37" name="object 4">
              <a:extLst>
                <a:ext uri="{FF2B5EF4-FFF2-40B4-BE49-F238E27FC236}">
                  <a16:creationId xmlns:a16="http://schemas.microsoft.com/office/drawing/2014/main" id="{11453179-7F48-45B1-AB48-2EE53A16C65E}"/>
                </a:ext>
              </a:extLst>
            </p:cNvPr>
            <p:cNvSpPr/>
            <p:nvPr/>
          </p:nvSpPr>
          <p:spPr>
            <a:xfrm>
              <a:off x="2434962" y="1671247"/>
              <a:ext cx="1727835" cy="810260"/>
            </a:xfrm>
            <a:custGeom>
              <a:avLst/>
              <a:gdLst/>
              <a:ahLst/>
              <a:cxnLst/>
              <a:rect l="l" t="t" r="r" b="b"/>
              <a:pathLst>
                <a:path w="1727835" h="810260">
                  <a:moveTo>
                    <a:pt x="618871" y="0"/>
                  </a:moveTo>
                  <a:lnTo>
                    <a:pt x="1108519" y="0"/>
                  </a:lnTo>
                  <a:lnTo>
                    <a:pt x="1179837" y="71"/>
                  </a:lnTo>
                  <a:lnTo>
                    <a:pt x="1243140" y="569"/>
                  </a:lnTo>
                  <a:lnTo>
                    <a:pt x="1299045" y="1921"/>
                  </a:lnTo>
                  <a:lnTo>
                    <a:pt x="1348168" y="4554"/>
                  </a:lnTo>
                  <a:lnTo>
                    <a:pt x="1391125" y="8895"/>
                  </a:lnTo>
                  <a:lnTo>
                    <a:pt x="1461008" y="24409"/>
                  </a:lnTo>
                  <a:lnTo>
                    <a:pt x="1507668" y="44799"/>
                  </a:lnTo>
                  <a:lnTo>
                    <a:pt x="1550991" y="70608"/>
                  </a:lnTo>
                  <a:lnTo>
                    <a:pt x="1590559" y="101420"/>
                  </a:lnTo>
                  <a:lnTo>
                    <a:pt x="1625957" y="136818"/>
                  </a:lnTo>
                  <a:lnTo>
                    <a:pt x="1656769" y="176386"/>
                  </a:lnTo>
                  <a:lnTo>
                    <a:pt x="1682578" y="219709"/>
                  </a:lnTo>
                  <a:lnTo>
                    <a:pt x="1702968" y="266369"/>
                  </a:lnTo>
                  <a:lnTo>
                    <a:pt x="1721231" y="334541"/>
                  </a:lnTo>
                  <a:lnTo>
                    <a:pt x="1727377" y="404837"/>
                  </a:lnTo>
                  <a:lnTo>
                    <a:pt x="1725835" y="440159"/>
                  </a:lnTo>
                  <a:lnTo>
                    <a:pt x="1713597" y="509592"/>
                  </a:lnTo>
                  <a:lnTo>
                    <a:pt x="1682578" y="589966"/>
                  </a:lnTo>
                  <a:lnTo>
                    <a:pt x="1656769" y="633289"/>
                  </a:lnTo>
                  <a:lnTo>
                    <a:pt x="1625957" y="672857"/>
                  </a:lnTo>
                  <a:lnTo>
                    <a:pt x="1590559" y="708255"/>
                  </a:lnTo>
                  <a:lnTo>
                    <a:pt x="1550991" y="739067"/>
                  </a:lnTo>
                  <a:lnTo>
                    <a:pt x="1507668" y="764876"/>
                  </a:lnTo>
                  <a:lnTo>
                    <a:pt x="1461008" y="785266"/>
                  </a:lnTo>
                  <a:lnTo>
                    <a:pt x="1391125" y="800780"/>
                  </a:lnTo>
                  <a:lnTo>
                    <a:pt x="1348168" y="805121"/>
                  </a:lnTo>
                  <a:lnTo>
                    <a:pt x="1299045" y="807754"/>
                  </a:lnTo>
                  <a:lnTo>
                    <a:pt x="1243140" y="809106"/>
                  </a:lnTo>
                  <a:lnTo>
                    <a:pt x="1179837" y="809604"/>
                  </a:lnTo>
                  <a:lnTo>
                    <a:pt x="1108519" y="809675"/>
                  </a:lnTo>
                  <a:lnTo>
                    <a:pt x="618871" y="809675"/>
                  </a:lnTo>
                  <a:lnTo>
                    <a:pt x="547549" y="809604"/>
                  </a:lnTo>
                  <a:lnTo>
                    <a:pt x="484243" y="809106"/>
                  </a:lnTo>
                  <a:lnTo>
                    <a:pt x="428338" y="807754"/>
                  </a:lnTo>
                  <a:lnTo>
                    <a:pt x="379215" y="805121"/>
                  </a:lnTo>
                  <a:lnTo>
                    <a:pt x="336259" y="800780"/>
                  </a:lnTo>
                  <a:lnTo>
                    <a:pt x="266377" y="785266"/>
                  </a:lnTo>
                  <a:lnTo>
                    <a:pt x="219713" y="764876"/>
                  </a:lnTo>
                  <a:lnTo>
                    <a:pt x="176388" y="739067"/>
                  </a:lnTo>
                  <a:lnTo>
                    <a:pt x="136819" y="708255"/>
                  </a:lnTo>
                  <a:lnTo>
                    <a:pt x="101420" y="672857"/>
                  </a:lnTo>
                  <a:lnTo>
                    <a:pt x="70609" y="633289"/>
                  </a:lnTo>
                  <a:lnTo>
                    <a:pt x="44801" y="589966"/>
                  </a:lnTo>
                  <a:lnTo>
                    <a:pt x="24413" y="543306"/>
                  </a:lnTo>
                  <a:lnTo>
                    <a:pt x="6149" y="475143"/>
                  </a:lnTo>
                  <a:lnTo>
                    <a:pt x="0" y="404837"/>
                  </a:lnTo>
                  <a:lnTo>
                    <a:pt x="1543" y="369523"/>
                  </a:lnTo>
                  <a:lnTo>
                    <a:pt x="13784" y="300090"/>
                  </a:lnTo>
                  <a:lnTo>
                    <a:pt x="44801" y="219709"/>
                  </a:lnTo>
                  <a:lnTo>
                    <a:pt x="70609" y="176386"/>
                  </a:lnTo>
                  <a:lnTo>
                    <a:pt x="101420" y="136818"/>
                  </a:lnTo>
                  <a:lnTo>
                    <a:pt x="136819" y="101420"/>
                  </a:lnTo>
                  <a:lnTo>
                    <a:pt x="176388" y="70608"/>
                  </a:lnTo>
                  <a:lnTo>
                    <a:pt x="219713" y="44799"/>
                  </a:lnTo>
                  <a:lnTo>
                    <a:pt x="266377" y="24409"/>
                  </a:lnTo>
                  <a:lnTo>
                    <a:pt x="336259" y="8895"/>
                  </a:lnTo>
                  <a:lnTo>
                    <a:pt x="379215" y="4554"/>
                  </a:lnTo>
                  <a:lnTo>
                    <a:pt x="428338" y="1921"/>
                  </a:lnTo>
                  <a:lnTo>
                    <a:pt x="484243" y="569"/>
                  </a:lnTo>
                  <a:lnTo>
                    <a:pt x="547549" y="71"/>
                  </a:lnTo>
                  <a:lnTo>
                    <a:pt x="61887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68521413-3F6E-4F16-812A-928731C9E718}"/>
                </a:ext>
              </a:extLst>
            </p:cNvPr>
            <p:cNvSpPr txBox="1"/>
            <p:nvPr/>
          </p:nvSpPr>
          <p:spPr>
            <a:xfrm>
              <a:off x="2756630" y="1772301"/>
              <a:ext cx="1123315" cy="566420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2700" marR="5080" indent="29209">
                <a:lnSpc>
                  <a:spcPts val="2100"/>
                </a:lnSpc>
                <a:spcBef>
                  <a:spcPts val="219"/>
                </a:spcBef>
              </a:pPr>
              <a:r>
                <a:rPr sz="180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Start 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a </a:t>
              </a:r>
              <a:r>
                <a:rPr sz="1800" spc="-2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ML </a:t>
              </a:r>
              <a:r>
                <a:rPr sz="1800" spc="-42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a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pp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li</a:t>
              </a:r>
              <a:r>
                <a:rPr sz="180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c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a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t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i</a:t>
              </a:r>
              <a:r>
                <a:rPr sz="1800" spc="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o</a:t>
              </a:r>
              <a:r>
                <a:rPr sz="1800" spc="-1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n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sp>
          <p:nvSpPr>
            <p:cNvPr id="39" name="object 6">
              <a:extLst>
                <a:ext uri="{FF2B5EF4-FFF2-40B4-BE49-F238E27FC236}">
                  <a16:creationId xmlns:a16="http://schemas.microsoft.com/office/drawing/2014/main" id="{BB2CF0C9-BB06-4B7D-A49D-2B61954AB98E}"/>
                </a:ext>
              </a:extLst>
            </p:cNvPr>
            <p:cNvSpPr txBox="1"/>
            <p:nvPr/>
          </p:nvSpPr>
          <p:spPr>
            <a:xfrm>
              <a:off x="4682592" y="2766796"/>
              <a:ext cx="1256030" cy="979755"/>
            </a:xfrm>
            <a:prstGeom prst="rect">
              <a:avLst/>
            </a:prstGeom>
            <a:ln w="25400">
              <a:solidFill>
                <a:srgbClr val="FCB64C"/>
              </a:solidFill>
            </a:ln>
          </p:spPr>
          <p:txBody>
            <a:bodyPr vert="horz" wrap="square" lIns="0" tIns="170180" rIns="0" bIns="0" rtlCol="0">
              <a:spAutoFit/>
            </a:bodyPr>
            <a:lstStyle/>
            <a:p>
              <a:pPr marL="141605" marR="132715" indent="34925" algn="just">
                <a:lnSpc>
                  <a:spcPts val="2100"/>
                </a:lnSpc>
                <a:spcBef>
                  <a:spcPts val="1340"/>
                </a:spcBef>
              </a:pPr>
              <a:r>
                <a:rPr sz="180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Are 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there </a:t>
              </a:r>
              <a:r>
                <a:rPr sz="1800" spc="-42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external </a:t>
              </a:r>
              <a:r>
                <a:rPr sz="180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datas</a:t>
              </a:r>
              <a:r>
                <a:rPr sz="180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et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s</a:t>
              </a:r>
              <a:r>
                <a:rPr sz="180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?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sp>
          <p:nvSpPr>
            <p:cNvPr id="40" name="object 7">
              <a:extLst>
                <a:ext uri="{FF2B5EF4-FFF2-40B4-BE49-F238E27FC236}">
                  <a16:creationId xmlns:a16="http://schemas.microsoft.com/office/drawing/2014/main" id="{CED89456-24B9-4F50-A0E3-92FFB7295F5F}"/>
                </a:ext>
              </a:extLst>
            </p:cNvPr>
            <p:cNvSpPr/>
            <p:nvPr/>
          </p:nvSpPr>
          <p:spPr>
            <a:xfrm>
              <a:off x="6713728" y="2766796"/>
              <a:ext cx="1256030" cy="1148715"/>
            </a:xfrm>
            <a:custGeom>
              <a:avLst/>
              <a:gdLst/>
              <a:ahLst/>
              <a:cxnLst/>
              <a:rect l="l" t="t" r="r" b="b"/>
              <a:pathLst>
                <a:path w="1256029" h="1148714">
                  <a:moveTo>
                    <a:pt x="1255483" y="0"/>
                  </a:moveTo>
                  <a:lnTo>
                    <a:pt x="0" y="0"/>
                  </a:lnTo>
                  <a:lnTo>
                    <a:pt x="0" y="1148358"/>
                  </a:lnTo>
                  <a:lnTo>
                    <a:pt x="1255483" y="1148358"/>
                  </a:lnTo>
                  <a:lnTo>
                    <a:pt x="1255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8">
              <a:extLst>
                <a:ext uri="{FF2B5EF4-FFF2-40B4-BE49-F238E27FC236}">
                  <a16:creationId xmlns:a16="http://schemas.microsoft.com/office/drawing/2014/main" id="{EF8AE266-228E-4621-A332-DA482F7007B7}"/>
                </a:ext>
              </a:extLst>
            </p:cNvPr>
            <p:cNvSpPr txBox="1"/>
            <p:nvPr/>
          </p:nvSpPr>
          <p:spPr>
            <a:xfrm>
              <a:off x="6713728" y="2766377"/>
              <a:ext cx="1256030" cy="979755"/>
            </a:xfrm>
            <a:prstGeom prst="rect">
              <a:avLst/>
            </a:prstGeom>
            <a:ln w="25400">
              <a:solidFill>
                <a:srgbClr val="FCB64C"/>
              </a:solidFill>
            </a:ln>
          </p:spPr>
          <p:txBody>
            <a:bodyPr vert="horz" wrap="square" lIns="0" tIns="170180" rIns="0" bIns="0" rtlCol="0">
              <a:spAutoFit/>
            </a:bodyPr>
            <a:lstStyle/>
            <a:p>
              <a:pPr marL="96520" marR="88265" indent="25400" algn="just">
                <a:lnSpc>
                  <a:spcPts val="2100"/>
                </a:lnSpc>
                <a:spcBef>
                  <a:spcPts val="1340"/>
                </a:spcBef>
              </a:pP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Have 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data </a:t>
              </a:r>
              <a:r>
                <a:rPr sz="1800" spc="-42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gene</a:t>
              </a:r>
              <a:r>
                <a:rPr sz="1800" spc="-4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r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at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ion </a:t>
              </a:r>
              <a:r>
                <a:rPr sz="1800" spc="-10" dirty="0">
                  <a:solidFill>
                    <a:srgbClr val="181818"/>
                  </a:solidFill>
                  <a:latin typeface="Times New Roman"/>
                  <a:cs typeface="Times New Roman"/>
                </a:rPr>
                <a:t> 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methods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grpSp>
          <p:nvGrpSpPr>
            <p:cNvPr id="42" name="object 9">
              <a:extLst>
                <a:ext uri="{FF2B5EF4-FFF2-40B4-BE49-F238E27FC236}">
                  <a16:creationId xmlns:a16="http://schemas.microsoft.com/office/drawing/2014/main" id="{BA706F94-4F8D-4374-BD38-3196DDD533D9}"/>
                </a:ext>
              </a:extLst>
            </p:cNvPr>
            <p:cNvGrpSpPr/>
            <p:nvPr/>
          </p:nvGrpSpPr>
          <p:grpSpPr>
            <a:xfrm>
              <a:off x="3224991" y="2493572"/>
              <a:ext cx="147320" cy="278130"/>
              <a:chOff x="1711299" y="1514271"/>
              <a:chExt cx="147320" cy="278130"/>
            </a:xfrm>
          </p:grpSpPr>
          <p:sp>
            <p:nvSpPr>
              <p:cNvPr id="43" name="object 10">
                <a:extLst>
                  <a:ext uri="{FF2B5EF4-FFF2-40B4-BE49-F238E27FC236}">
                    <a16:creationId xmlns:a16="http://schemas.microsoft.com/office/drawing/2014/main" id="{25A751BD-6638-453A-BC0E-E872EB00C005}"/>
                  </a:ext>
                </a:extLst>
              </p:cNvPr>
              <p:cNvSpPr/>
              <p:nvPr/>
            </p:nvSpPr>
            <p:spPr>
              <a:xfrm>
                <a:off x="1784959" y="1514271"/>
                <a:ext cx="0" cy="176530"/>
              </a:xfrm>
              <a:custGeom>
                <a:avLst/>
                <a:gdLst/>
                <a:ahLst/>
                <a:cxnLst/>
                <a:rect l="l" t="t" r="r" b="b"/>
                <a:pathLst>
                  <a:path h="176530">
                    <a:moveTo>
                      <a:pt x="0" y="0"/>
                    </a:moveTo>
                    <a:lnTo>
                      <a:pt x="0" y="175983"/>
                    </a:lnTo>
                  </a:path>
                </a:pathLst>
              </a:custGeom>
              <a:ln w="25400">
                <a:solidFill>
                  <a:srgbClr val="FCB64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11">
                <a:extLst>
                  <a:ext uri="{FF2B5EF4-FFF2-40B4-BE49-F238E27FC236}">
                    <a16:creationId xmlns:a16="http://schemas.microsoft.com/office/drawing/2014/main" id="{619D2037-0594-41E7-BD60-03504BE84E29}"/>
                  </a:ext>
                </a:extLst>
              </p:cNvPr>
              <p:cNvSpPr/>
              <p:nvPr/>
            </p:nvSpPr>
            <p:spPr>
              <a:xfrm>
                <a:off x="1723999" y="1677555"/>
                <a:ext cx="12192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21919" h="101600">
                    <a:moveTo>
                      <a:pt x="0" y="0"/>
                    </a:moveTo>
                    <a:lnTo>
                      <a:pt x="60960" y="101600"/>
                    </a:lnTo>
                    <a:lnTo>
                      <a:pt x="121920" y="0"/>
                    </a:lnTo>
                  </a:path>
                  <a:path w="121919" h="101600">
                    <a:moveTo>
                      <a:pt x="60960" y="0"/>
                    </a:moveTo>
                    <a:lnTo>
                      <a:pt x="60960" y="101600"/>
                    </a:lnTo>
                  </a:path>
                </a:pathLst>
              </a:custGeom>
              <a:ln w="25400">
                <a:solidFill>
                  <a:srgbClr val="FCB64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5" name="object 12">
              <a:extLst>
                <a:ext uri="{FF2B5EF4-FFF2-40B4-BE49-F238E27FC236}">
                  <a16:creationId xmlns:a16="http://schemas.microsoft.com/office/drawing/2014/main" id="{68B21ECB-9B63-4C5B-A910-BD81C7F53843}"/>
                </a:ext>
              </a:extLst>
            </p:cNvPr>
            <p:cNvGrpSpPr/>
            <p:nvPr/>
          </p:nvGrpSpPr>
          <p:grpSpPr>
            <a:xfrm>
              <a:off x="2662187" y="3751655"/>
              <a:ext cx="1295400" cy="1835785"/>
              <a:chOff x="1137259" y="2967951"/>
              <a:chExt cx="1295400" cy="1835785"/>
            </a:xfrm>
          </p:grpSpPr>
          <p:sp>
            <p:nvSpPr>
              <p:cNvPr id="46" name="object 13">
                <a:extLst>
                  <a:ext uri="{FF2B5EF4-FFF2-40B4-BE49-F238E27FC236}">
                    <a16:creationId xmlns:a16="http://schemas.microsoft.com/office/drawing/2014/main" id="{313E6FA1-137E-4ECC-B5F4-A1F2FB69FD16}"/>
                  </a:ext>
                </a:extLst>
              </p:cNvPr>
              <p:cNvSpPr/>
              <p:nvPr/>
            </p:nvSpPr>
            <p:spPr>
              <a:xfrm>
                <a:off x="1784959" y="2967951"/>
                <a:ext cx="0" cy="436245"/>
              </a:xfrm>
              <a:custGeom>
                <a:avLst/>
                <a:gdLst/>
                <a:ahLst/>
                <a:cxnLst/>
                <a:rect l="l" t="t" r="r" b="b"/>
                <a:pathLst>
                  <a:path h="436245">
                    <a:moveTo>
                      <a:pt x="0" y="0"/>
                    </a:moveTo>
                    <a:lnTo>
                      <a:pt x="0" y="436016"/>
                    </a:lnTo>
                  </a:path>
                </a:pathLst>
              </a:custGeom>
              <a:ln w="25400">
                <a:solidFill>
                  <a:srgbClr val="FCB64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4">
                <a:extLst>
                  <a:ext uri="{FF2B5EF4-FFF2-40B4-BE49-F238E27FC236}">
                    <a16:creationId xmlns:a16="http://schemas.microsoft.com/office/drawing/2014/main" id="{37E7FE11-79B9-45B4-A19C-E5C95FDDCDFC}"/>
                  </a:ext>
                </a:extLst>
              </p:cNvPr>
              <p:cNvSpPr/>
              <p:nvPr/>
            </p:nvSpPr>
            <p:spPr>
              <a:xfrm>
                <a:off x="1723999" y="3391268"/>
                <a:ext cx="12192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21919" h="101600">
                    <a:moveTo>
                      <a:pt x="0" y="0"/>
                    </a:moveTo>
                    <a:lnTo>
                      <a:pt x="60960" y="101600"/>
                    </a:lnTo>
                    <a:lnTo>
                      <a:pt x="121920" y="0"/>
                    </a:lnTo>
                  </a:path>
                  <a:path w="121919" h="101600">
                    <a:moveTo>
                      <a:pt x="60960" y="0"/>
                    </a:moveTo>
                    <a:lnTo>
                      <a:pt x="60960" y="101600"/>
                    </a:lnTo>
                  </a:path>
                </a:pathLst>
              </a:custGeom>
              <a:ln w="25400">
                <a:solidFill>
                  <a:srgbClr val="FCB64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15">
                <a:extLst>
                  <a:ext uri="{FF2B5EF4-FFF2-40B4-BE49-F238E27FC236}">
                    <a16:creationId xmlns:a16="http://schemas.microsoft.com/office/drawing/2014/main" id="{6DD41B48-4FE8-44CB-9561-AD2DCFC115B0}"/>
                  </a:ext>
                </a:extLst>
              </p:cNvPr>
              <p:cNvSpPr/>
              <p:nvPr/>
            </p:nvSpPr>
            <p:spPr>
              <a:xfrm>
                <a:off x="1149959" y="3520808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0">
                    <a:moveTo>
                      <a:pt x="291211" y="0"/>
                    </a:moveTo>
                    <a:lnTo>
                      <a:pt x="978789" y="0"/>
                    </a:lnTo>
                    <a:lnTo>
                      <a:pt x="1036739" y="222"/>
                    </a:lnTo>
                    <a:lnTo>
                      <a:pt x="1083473" y="1782"/>
                    </a:lnTo>
                    <a:lnTo>
                      <a:pt x="1149705" y="14262"/>
                    </a:lnTo>
                    <a:lnTo>
                      <a:pt x="1184539" y="31465"/>
                    </a:lnTo>
                    <a:lnTo>
                      <a:pt x="1214475" y="55524"/>
                    </a:lnTo>
                    <a:lnTo>
                      <a:pt x="1238534" y="85460"/>
                    </a:lnTo>
                    <a:lnTo>
                      <a:pt x="1255737" y="120294"/>
                    </a:lnTo>
                    <a:lnTo>
                      <a:pt x="1268217" y="186526"/>
                    </a:lnTo>
                    <a:lnTo>
                      <a:pt x="1269777" y="233260"/>
                    </a:lnTo>
                    <a:lnTo>
                      <a:pt x="1270000" y="291211"/>
                    </a:lnTo>
                    <a:lnTo>
                      <a:pt x="1270000" y="978781"/>
                    </a:lnTo>
                    <a:lnTo>
                      <a:pt x="1269777" y="1036731"/>
                    </a:lnTo>
                    <a:lnTo>
                      <a:pt x="1268217" y="1083465"/>
                    </a:lnTo>
                    <a:lnTo>
                      <a:pt x="1255737" y="1149695"/>
                    </a:lnTo>
                    <a:lnTo>
                      <a:pt x="1238534" y="1184528"/>
                    </a:lnTo>
                    <a:lnTo>
                      <a:pt x="1214475" y="1214462"/>
                    </a:lnTo>
                    <a:lnTo>
                      <a:pt x="1184539" y="1238518"/>
                    </a:lnTo>
                    <a:lnTo>
                      <a:pt x="1149705" y="1255721"/>
                    </a:lnTo>
                    <a:lnTo>
                      <a:pt x="1083473" y="1268209"/>
                    </a:lnTo>
                    <a:lnTo>
                      <a:pt x="1036739" y="1269770"/>
                    </a:lnTo>
                    <a:lnTo>
                      <a:pt x="978789" y="1269993"/>
                    </a:lnTo>
                    <a:lnTo>
                      <a:pt x="291211" y="1269993"/>
                    </a:lnTo>
                    <a:lnTo>
                      <a:pt x="233260" y="1269770"/>
                    </a:lnTo>
                    <a:lnTo>
                      <a:pt x="186528" y="1268209"/>
                    </a:lnTo>
                    <a:lnTo>
                      <a:pt x="120307" y="1255721"/>
                    </a:lnTo>
                    <a:lnTo>
                      <a:pt x="85470" y="1238518"/>
                    </a:lnTo>
                    <a:lnTo>
                      <a:pt x="55535" y="1214462"/>
                    </a:lnTo>
                    <a:lnTo>
                      <a:pt x="31476" y="1184528"/>
                    </a:lnTo>
                    <a:lnTo>
                      <a:pt x="14273" y="1149695"/>
                    </a:lnTo>
                    <a:lnTo>
                      <a:pt x="1784" y="1083465"/>
                    </a:lnTo>
                    <a:lnTo>
                      <a:pt x="223" y="1036731"/>
                    </a:lnTo>
                    <a:lnTo>
                      <a:pt x="0" y="978781"/>
                    </a:lnTo>
                    <a:lnTo>
                      <a:pt x="0" y="291211"/>
                    </a:lnTo>
                    <a:lnTo>
                      <a:pt x="223" y="233260"/>
                    </a:lnTo>
                    <a:lnTo>
                      <a:pt x="1784" y="186526"/>
                    </a:lnTo>
                    <a:lnTo>
                      <a:pt x="14273" y="120294"/>
                    </a:lnTo>
                    <a:lnTo>
                      <a:pt x="31476" y="85460"/>
                    </a:lnTo>
                    <a:lnTo>
                      <a:pt x="55535" y="55524"/>
                    </a:lnTo>
                    <a:lnTo>
                      <a:pt x="85470" y="31465"/>
                    </a:lnTo>
                    <a:lnTo>
                      <a:pt x="120307" y="14262"/>
                    </a:lnTo>
                    <a:lnTo>
                      <a:pt x="186528" y="1782"/>
                    </a:lnTo>
                    <a:lnTo>
                      <a:pt x="233260" y="222"/>
                    </a:lnTo>
                    <a:lnTo>
                      <a:pt x="291211" y="0"/>
                    </a:lnTo>
                    <a:close/>
                  </a:path>
                </a:pathLst>
              </a:custGeom>
              <a:ln w="25400">
                <a:solidFill>
                  <a:srgbClr val="FCB64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9" name="object 16">
              <a:extLst>
                <a:ext uri="{FF2B5EF4-FFF2-40B4-BE49-F238E27FC236}">
                  <a16:creationId xmlns:a16="http://schemas.microsoft.com/office/drawing/2014/main" id="{01795FE8-7D7E-43BE-8F14-BA033E448C4E}"/>
                </a:ext>
              </a:extLst>
            </p:cNvPr>
            <p:cNvGrpSpPr/>
            <p:nvPr/>
          </p:nvGrpSpPr>
          <p:grpSpPr>
            <a:xfrm>
              <a:off x="3958286" y="3267315"/>
              <a:ext cx="709295" cy="147320"/>
              <a:chOff x="2425230" y="2307615"/>
              <a:chExt cx="709295" cy="147320"/>
            </a:xfrm>
          </p:grpSpPr>
          <p:sp>
            <p:nvSpPr>
              <p:cNvPr id="50" name="object 17">
                <a:extLst>
                  <a:ext uri="{FF2B5EF4-FFF2-40B4-BE49-F238E27FC236}">
                    <a16:creationId xmlns:a16="http://schemas.microsoft.com/office/drawing/2014/main" id="{B6214F5B-308D-4291-8183-11FF019D76D9}"/>
                  </a:ext>
                </a:extLst>
              </p:cNvPr>
              <p:cNvSpPr/>
              <p:nvPr/>
            </p:nvSpPr>
            <p:spPr>
              <a:xfrm>
                <a:off x="2425230" y="2381275"/>
                <a:ext cx="6076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607694">
                    <a:moveTo>
                      <a:pt x="0" y="0"/>
                    </a:moveTo>
                    <a:lnTo>
                      <a:pt x="0" y="0"/>
                    </a:lnTo>
                    <a:lnTo>
                      <a:pt x="594766" y="0"/>
                    </a:lnTo>
                    <a:lnTo>
                      <a:pt x="607466" y="0"/>
                    </a:lnTo>
                  </a:path>
                </a:pathLst>
              </a:custGeom>
              <a:ln w="25400">
                <a:solidFill>
                  <a:srgbClr val="FCB64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18">
                <a:extLst>
                  <a:ext uri="{FF2B5EF4-FFF2-40B4-BE49-F238E27FC236}">
                    <a16:creationId xmlns:a16="http://schemas.microsoft.com/office/drawing/2014/main" id="{F9D1AA03-7AAC-40F4-A667-63F7EDF47CCF}"/>
                  </a:ext>
                </a:extLst>
              </p:cNvPr>
              <p:cNvSpPr/>
              <p:nvPr/>
            </p:nvSpPr>
            <p:spPr>
              <a:xfrm>
                <a:off x="3019996" y="2320315"/>
                <a:ext cx="10160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01600" h="121919">
                    <a:moveTo>
                      <a:pt x="0" y="121920"/>
                    </a:moveTo>
                    <a:lnTo>
                      <a:pt x="101600" y="60960"/>
                    </a:lnTo>
                    <a:lnTo>
                      <a:pt x="0" y="0"/>
                    </a:lnTo>
                  </a:path>
                  <a:path w="101600" h="121919">
                    <a:moveTo>
                      <a:pt x="0" y="60960"/>
                    </a:moveTo>
                    <a:lnTo>
                      <a:pt x="101600" y="60960"/>
                    </a:lnTo>
                  </a:path>
                </a:pathLst>
              </a:custGeom>
              <a:ln w="25400">
                <a:solidFill>
                  <a:srgbClr val="FCB64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3" name="object 20">
              <a:extLst>
                <a:ext uri="{FF2B5EF4-FFF2-40B4-BE49-F238E27FC236}">
                  <a16:creationId xmlns:a16="http://schemas.microsoft.com/office/drawing/2014/main" id="{01C38022-2864-4E73-9942-EC1BF95D2AA3}"/>
                </a:ext>
              </a:extLst>
            </p:cNvPr>
            <p:cNvSpPr/>
            <p:nvPr/>
          </p:nvSpPr>
          <p:spPr>
            <a:xfrm>
              <a:off x="5950611" y="3340975"/>
              <a:ext cx="646430" cy="0"/>
            </a:xfrm>
            <a:custGeom>
              <a:avLst/>
              <a:gdLst/>
              <a:ahLst/>
              <a:cxnLst/>
              <a:rect l="l" t="t" r="r" b="b"/>
              <a:pathLst>
                <a:path w="646429">
                  <a:moveTo>
                    <a:pt x="0" y="0"/>
                  </a:moveTo>
                  <a:lnTo>
                    <a:pt x="0" y="0"/>
                  </a:lnTo>
                  <a:lnTo>
                    <a:pt x="633577" y="0"/>
                  </a:lnTo>
                  <a:lnTo>
                    <a:pt x="64627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1">
              <a:extLst>
                <a:ext uri="{FF2B5EF4-FFF2-40B4-BE49-F238E27FC236}">
                  <a16:creationId xmlns:a16="http://schemas.microsoft.com/office/drawing/2014/main" id="{F86B179B-55F7-43C4-88DD-9A3A37FF8009}"/>
                </a:ext>
              </a:extLst>
            </p:cNvPr>
            <p:cNvSpPr/>
            <p:nvPr/>
          </p:nvSpPr>
          <p:spPr>
            <a:xfrm>
              <a:off x="6584189" y="3279596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19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19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2">
              <a:extLst>
                <a:ext uri="{FF2B5EF4-FFF2-40B4-BE49-F238E27FC236}">
                  <a16:creationId xmlns:a16="http://schemas.microsoft.com/office/drawing/2014/main" id="{8B370735-0809-4933-883D-F38F989E1C43}"/>
                </a:ext>
              </a:extLst>
            </p:cNvPr>
            <p:cNvSpPr/>
            <p:nvPr/>
          </p:nvSpPr>
          <p:spPr>
            <a:xfrm>
              <a:off x="7341502" y="3751655"/>
              <a:ext cx="6350" cy="436245"/>
            </a:xfrm>
            <a:custGeom>
              <a:avLst/>
              <a:gdLst/>
              <a:ahLst/>
              <a:cxnLst/>
              <a:rect l="l" t="t" r="r" b="b"/>
              <a:pathLst>
                <a:path w="6350" h="436245">
                  <a:moveTo>
                    <a:pt x="0" y="0"/>
                  </a:moveTo>
                  <a:lnTo>
                    <a:pt x="5892" y="423316"/>
                  </a:lnTo>
                  <a:lnTo>
                    <a:pt x="6070" y="436016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3">
              <a:extLst>
                <a:ext uri="{FF2B5EF4-FFF2-40B4-BE49-F238E27FC236}">
                  <a16:creationId xmlns:a16="http://schemas.microsoft.com/office/drawing/2014/main" id="{508E2027-AAEF-4CDD-A58C-D0061815B556}"/>
                </a:ext>
              </a:extLst>
            </p:cNvPr>
            <p:cNvSpPr/>
            <p:nvPr/>
          </p:nvSpPr>
          <p:spPr>
            <a:xfrm>
              <a:off x="7286448" y="4174121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70">
                  <a:moveTo>
                    <a:pt x="0" y="1701"/>
                  </a:moveTo>
                  <a:lnTo>
                    <a:pt x="62357" y="102450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4">
              <a:extLst>
                <a:ext uri="{FF2B5EF4-FFF2-40B4-BE49-F238E27FC236}">
                  <a16:creationId xmlns:a16="http://schemas.microsoft.com/office/drawing/2014/main" id="{08CEDE60-6518-48FF-91F5-D4361E2EE7E6}"/>
                </a:ext>
              </a:extLst>
            </p:cNvPr>
            <p:cNvSpPr/>
            <p:nvPr/>
          </p:nvSpPr>
          <p:spPr>
            <a:xfrm>
              <a:off x="7347395" y="4174972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704" y="-12700"/>
                  </a:moveTo>
                  <a:lnTo>
                    <a:pt x="704" y="114300"/>
                  </a:lnTo>
                </a:path>
              </a:pathLst>
            </a:custGeom>
            <a:ln w="26809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5">
              <a:extLst>
                <a:ext uri="{FF2B5EF4-FFF2-40B4-BE49-F238E27FC236}">
                  <a16:creationId xmlns:a16="http://schemas.microsoft.com/office/drawing/2014/main" id="{D56ACC35-5DB7-441D-ADFD-F2DC61908BBA}"/>
                </a:ext>
              </a:extLst>
            </p:cNvPr>
            <p:cNvSpPr/>
            <p:nvPr/>
          </p:nvSpPr>
          <p:spPr>
            <a:xfrm>
              <a:off x="6723038" y="4304512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978789" y="0"/>
                  </a:moveTo>
                  <a:lnTo>
                    <a:pt x="291211" y="0"/>
                  </a:lnTo>
                  <a:lnTo>
                    <a:pt x="233260" y="222"/>
                  </a:lnTo>
                  <a:lnTo>
                    <a:pt x="186526" y="1782"/>
                  </a:lnTo>
                  <a:lnTo>
                    <a:pt x="120294" y="14262"/>
                  </a:lnTo>
                  <a:lnTo>
                    <a:pt x="85462" y="31465"/>
                  </a:lnTo>
                  <a:lnTo>
                    <a:pt x="55529" y="55524"/>
                  </a:lnTo>
                  <a:lnTo>
                    <a:pt x="31470" y="85460"/>
                  </a:lnTo>
                  <a:lnTo>
                    <a:pt x="14262" y="120294"/>
                  </a:lnTo>
                  <a:lnTo>
                    <a:pt x="1782" y="186526"/>
                  </a:lnTo>
                  <a:lnTo>
                    <a:pt x="222" y="233260"/>
                  </a:lnTo>
                  <a:lnTo>
                    <a:pt x="0" y="291211"/>
                  </a:lnTo>
                  <a:lnTo>
                    <a:pt x="0" y="978781"/>
                  </a:lnTo>
                  <a:lnTo>
                    <a:pt x="222" y="1036731"/>
                  </a:lnTo>
                  <a:lnTo>
                    <a:pt x="1782" y="1083465"/>
                  </a:lnTo>
                  <a:lnTo>
                    <a:pt x="14262" y="1149695"/>
                  </a:lnTo>
                  <a:lnTo>
                    <a:pt x="31470" y="1184528"/>
                  </a:lnTo>
                  <a:lnTo>
                    <a:pt x="55529" y="1214462"/>
                  </a:lnTo>
                  <a:lnTo>
                    <a:pt x="85462" y="1238518"/>
                  </a:lnTo>
                  <a:lnTo>
                    <a:pt x="120294" y="1255721"/>
                  </a:lnTo>
                  <a:lnTo>
                    <a:pt x="186526" y="1268209"/>
                  </a:lnTo>
                  <a:lnTo>
                    <a:pt x="233260" y="1269770"/>
                  </a:lnTo>
                  <a:lnTo>
                    <a:pt x="291211" y="1269993"/>
                  </a:lnTo>
                  <a:lnTo>
                    <a:pt x="978789" y="1269993"/>
                  </a:lnTo>
                  <a:lnTo>
                    <a:pt x="1036734" y="1269770"/>
                  </a:lnTo>
                  <a:lnTo>
                    <a:pt x="1083467" y="1268209"/>
                  </a:lnTo>
                  <a:lnTo>
                    <a:pt x="1149692" y="1255721"/>
                  </a:lnTo>
                  <a:lnTo>
                    <a:pt x="1184527" y="1238518"/>
                  </a:lnTo>
                  <a:lnTo>
                    <a:pt x="1214462" y="1214462"/>
                  </a:lnTo>
                  <a:lnTo>
                    <a:pt x="1238521" y="1184528"/>
                  </a:lnTo>
                  <a:lnTo>
                    <a:pt x="1255725" y="1149695"/>
                  </a:lnTo>
                  <a:lnTo>
                    <a:pt x="1268215" y="1083465"/>
                  </a:lnTo>
                  <a:lnTo>
                    <a:pt x="1269776" y="1036731"/>
                  </a:lnTo>
                  <a:lnTo>
                    <a:pt x="1270000" y="978781"/>
                  </a:lnTo>
                  <a:lnTo>
                    <a:pt x="1270000" y="291211"/>
                  </a:lnTo>
                  <a:lnTo>
                    <a:pt x="1269776" y="233260"/>
                  </a:lnTo>
                  <a:lnTo>
                    <a:pt x="1268215" y="186526"/>
                  </a:lnTo>
                  <a:lnTo>
                    <a:pt x="1255725" y="120294"/>
                  </a:lnTo>
                  <a:lnTo>
                    <a:pt x="1238521" y="85460"/>
                  </a:lnTo>
                  <a:lnTo>
                    <a:pt x="1214462" y="55524"/>
                  </a:lnTo>
                  <a:lnTo>
                    <a:pt x="1184527" y="31465"/>
                  </a:lnTo>
                  <a:lnTo>
                    <a:pt x="1149692" y="14262"/>
                  </a:lnTo>
                  <a:lnTo>
                    <a:pt x="1083467" y="1782"/>
                  </a:lnTo>
                  <a:lnTo>
                    <a:pt x="1036734" y="222"/>
                  </a:lnTo>
                  <a:lnTo>
                    <a:pt x="978789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6">
              <a:extLst>
                <a:ext uri="{FF2B5EF4-FFF2-40B4-BE49-F238E27FC236}">
                  <a16:creationId xmlns:a16="http://schemas.microsoft.com/office/drawing/2014/main" id="{8B25F9F7-A655-464C-B180-3002E56858E7}"/>
                </a:ext>
              </a:extLst>
            </p:cNvPr>
            <p:cNvSpPr/>
            <p:nvPr/>
          </p:nvSpPr>
          <p:spPr>
            <a:xfrm>
              <a:off x="5310607" y="3751655"/>
              <a:ext cx="2682875" cy="1823085"/>
            </a:xfrm>
            <a:custGeom>
              <a:avLst/>
              <a:gdLst/>
              <a:ahLst/>
              <a:cxnLst/>
              <a:rect l="l" t="t" r="r" b="b"/>
              <a:pathLst>
                <a:path w="2682875" h="1823085">
                  <a:moveTo>
                    <a:pt x="1703641" y="552856"/>
                  </a:moveTo>
                  <a:lnTo>
                    <a:pt x="2391219" y="552856"/>
                  </a:lnTo>
                  <a:lnTo>
                    <a:pt x="2449164" y="553079"/>
                  </a:lnTo>
                  <a:lnTo>
                    <a:pt x="2495897" y="554639"/>
                  </a:lnTo>
                  <a:lnTo>
                    <a:pt x="2562123" y="567118"/>
                  </a:lnTo>
                  <a:lnTo>
                    <a:pt x="2596957" y="584321"/>
                  </a:lnTo>
                  <a:lnTo>
                    <a:pt x="2626893" y="608380"/>
                  </a:lnTo>
                  <a:lnTo>
                    <a:pt x="2650952" y="638316"/>
                  </a:lnTo>
                  <a:lnTo>
                    <a:pt x="2668155" y="673150"/>
                  </a:lnTo>
                  <a:lnTo>
                    <a:pt x="2680646" y="739382"/>
                  </a:lnTo>
                  <a:lnTo>
                    <a:pt x="2682207" y="786116"/>
                  </a:lnTo>
                  <a:lnTo>
                    <a:pt x="2682430" y="844067"/>
                  </a:lnTo>
                  <a:lnTo>
                    <a:pt x="2682430" y="1531637"/>
                  </a:lnTo>
                  <a:lnTo>
                    <a:pt x="2682207" y="1589588"/>
                  </a:lnTo>
                  <a:lnTo>
                    <a:pt x="2680646" y="1636321"/>
                  </a:lnTo>
                  <a:lnTo>
                    <a:pt x="2668155" y="1702551"/>
                  </a:lnTo>
                  <a:lnTo>
                    <a:pt x="2650952" y="1737385"/>
                  </a:lnTo>
                  <a:lnTo>
                    <a:pt x="2626893" y="1767318"/>
                  </a:lnTo>
                  <a:lnTo>
                    <a:pt x="2596957" y="1791375"/>
                  </a:lnTo>
                  <a:lnTo>
                    <a:pt x="2562123" y="1808577"/>
                  </a:lnTo>
                  <a:lnTo>
                    <a:pt x="2495897" y="1821066"/>
                  </a:lnTo>
                  <a:lnTo>
                    <a:pt x="2449164" y="1822627"/>
                  </a:lnTo>
                  <a:lnTo>
                    <a:pt x="2391219" y="1822850"/>
                  </a:lnTo>
                  <a:lnTo>
                    <a:pt x="1703641" y="1822850"/>
                  </a:lnTo>
                  <a:lnTo>
                    <a:pt x="1645690" y="1822627"/>
                  </a:lnTo>
                  <a:lnTo>
                    <a:pt x="1598957" y="1821066"/>
                  </a:lnTo>
                  <a:lnTo>
                    <a:pt x="1532724" y="1808577"/>
                  </a:lnTo>
                  <a:lnTo>
                    <a:pt x="1497892" y="1791375"/>
                  </a:lnTo>
                  <a:lnTo>
                    <a:pt x="1467959" y="1767318"/>
                  </a:lnTo>
                  <a:lnTo>
                    <a:pt x="1443901" y="1737385"/>
                  </a:lnTo>
                  <a:lnTo>
                    <a:pt x="1426692" y="1702551"/>
                  </a:lnTo>
                  <a:lnTo>
                    <a:pt x="1414213" y="1636321"/>
                  </a:lnTo>
                  <a:lnTo>
                    <a:pt x="1412653" y="1589588"/>
                  </a:lnTo>
                  <a:lnTo>
                    <a:pt x="1412430" y="1531637"/>
                  </a:lnTo>
                  <a:lnTo>
                    <a:pt x="1412430" y="844067"/>
                  </a:lnTo>
                  <a:lnTo>
                    <a:pt x="1412653" y="786116"/>
                  </a:lnTo>
                  <a:lnTo>
                    <a:pt x="1414213" y="739382"/>
                  </a:lnTo>
                  <a:lnTo>
                    <a:pt x="1426692" y="673150"/>
                  </a:lnTo>
                  <a:lnTo>
                    <a:pt x="1443901" y="638316"/>
                  </a:lnTo>
                  <a:lnTo>
                    <a:pt x="1467959" y="608380"/>
                  </a:lnTo>
                  <a:lnTo>
                    <a:pt x="1497892" y="584321"/>
                  </a:lnTo>
                  <a:lnTo>
                    <a:pt x="1532724" y="567118"/>
                  </a:lnTo>
                  <a:lnTo>
                    <a:pt x="1598957" y="554639"/>
                  </a:lnTo>
                  <a:lnTo>
                    <a:pt x="1645690" y="553079"/>
                  </a:lnTo>
                  <a:lnTo>
                    <a:pt x="1703641" y="552856"/>
                  </a:lnTo>
                  <a:close/>
                </a:path>
                <a:path w="2682875" h="1823085">
                  <a:moveTo>
                    <a:pt x="0" y="0"/>
                  </a:moveTo>
                  <a:lnTo>
                    <a:pt x="6248" y="436016"/>
                  </a:lnTo>
                  <a:lnTo>
                    <a:pt x="6426" y="448716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7">
              <a:extLst>
                <a:ext uri="{FF2B5EF4-FFF2-40B4-BE49-F238E27FC236}">
                  <a16:creationId xmlns:a16="http://schemas.microsoft.com/office/drawing/2014/main" id="{8CE54E8B-87B7-4AF8-944B-AC53D45960FF}"/>
                </a:ext>
              </a:extLst>
            </p:cNvPr>
            <p:cNvSpPr/>
            <p:nvPr/>
          </p:nvSpPr>
          <p:spPr>
            <a:xfrm>
              <a:off x="5255896" y="4186808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70">
                  <a:moveTo>
                    <a:pt x="0" y="1739"/>
                  </a:moveTo>
                  <a:lnTo>
                    <a:pt x="62407" y="102463"/>
                  </a:lnTo>
                  <a:lnTo>
                    <a:pt x="12190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8">
              <a:extLst>
                <a:ext uri="{FF2B5EF4-FFF2-40B4-BE49-F238E27FC236}">
                  <a16:creationId xmlns:a16="http://schemas.microsoft.com/office/drawing/2014/main" id="{F8D6BE21-88F6-4E7E-923B-A406FE683DF2}"/>
                </a:ext>
              </a:extLst>
            </p:cNvPr>
            <p:cNvSpPr/>
            <p:nvPr/>
          </p:nvSpPr>
          <p:spPr>
            <a:xfrm>
              <a:off x="5316856" y="4187684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723" y="-12700"/>
                  </a:moveTo>
                  <a:lnTo>
                    <a:pt x="723" y="114287"/>
                  </a:lnTo>
                </a:path>
              </a:pathLst>
            </a:custGeom>
            <a:ln w="26847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9">
              <a:extLst>
                <a:ext uri="{FF2B5EF4-FFF2-40B4-BE49-F238E27FC236}">
                  <a16:creationId xmlns:a16="http://schemas.microsoft.com/office/drawing/2014/main" id="{339072DB-A570-4A2E-8D00-55C2AFF2D627}"/>
                </a:ext>
              </a:extLst>
            </p:cNvPr>
            <p:cNvSpPr txBox="1"/>
            <p:nvPr/>
          </p:nvSpPr>
          <p:spPr>
            <a:xfrm>
              <a:off x="4139261" y="2973335"/>
              <a:ext cx="3162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5" dirty="0">
                  <a:latin typeface="Times New Roman" panose="02020603050405020304" pitchFamily="18" charset="0"/>
                  <a:cs typeface="Roboto Lt"/>
                </a:rPr>
                <a:t>No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sp>
          <p:nvSpPr>
            <p:cNvPr id="63" name="object 30">
              <a:extLst>
                <a:ext uri="{FF2B5EF4-FFF2-40B4-BE49-F238E27FC236}">
                  <a16:creationId xmlns:a16="http://schemas.microsoft.com/office/drawing/2014/main" id="{C096FEF3-29FD-482A-B568-52F177658FF7}"/>
                </a:ext>
              </a:extLst>
            </p:cNvPr>
            <p:cNvSpPr txBox="1"/>
            <p:nvPr/>
          </p:nvSpPr>
          <p:spPr>
            <a:xfrm>
              <a:off x="6165856" y="2973335"/>
              <a:ext cx="3162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5" dirty="0">
                  <a:latin typeface="Times New Roman" panose="02020603050405020304" pitchFamily="18" charset="0"/>
                  <a:cs typeface="Roboto Lt"/>
                </a:rPr>
                <a:t>No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sp>
          <p:nvSpPr>
            <p:cNvPr id="64" name="object 31">
              <a:extLst>
                <a:ext uri="{FF2B5EF4-FFF2-40B4-BE49-F238E27FC236}">
                  <a16:creationId xmlns:a16="http://schemas.microsoft.com/office/drawing/2014/main" id="{63C2EF23-88B6-479C-B074-CA92DA8155B9}"/>
                </a:ext>
              </a:extLst>
            </p:cNvPr>
            <p:cNvSpPr txBox="1"/>
            <p:nvPr/>
          </p:nvSpPr>
          <p:spPr>
            <a:xfrm>
              <a:off x="3424289" y="3901147"/>
              <a:ext cx="389255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75" dirty="0">
                  <a:latin typeface="Times New Roman" panose="02020603050405020304" pitchFamily="18" charset="0"/>
                  <a:cs typeface="Roboto Lt"/>
                </a:rPr>
                <a:t>Y</a:t>
              </a:r>
              <a:r>
                <a:rPr sz="1800" spc="-15" dirty="0">
                  <a:latin typeface="Times New Roman" panose="02020603050405020304" pitchFamily="18" charset="0"/>
                  <a:cs typeface="Roboto Lt"/>
                </a:rPr>
                <a:t>e</a:t>
              </a:r>
              <a:r>
                <a:rPr sz="1800" spc="-10" dirty="0">
                  <a:latin typeface="Times New Roman" panose="02020603050405020304" pitchFamily="18" charset="0"/>
                  <a:cs typeface="Roboto Lt"/>
                </a:rPr>
                <a:t>s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sp>
          <p:nvSpPr>
            <p:cNvPr id="65" name="object 32">
              <a:extLst>
                <a:ext uri="{FF2B5EF4-FFF2-40B4-BE49-F238E27FC236}">
                  <a16:creationId xmlns:a16="http://schemas.microsoft.com/office/drawing/2014/main" id="{0FCF992D-65A7-40FA-A1D1-962D3187261C}"/>
                </a:ext>
              </a:extLst>
            </p:cNvPr>
            <p:cNvSpPr txBox="1"/>
            <p:nvPr/>
          </p:nvSpPr>
          <p:spPr>
            <a:xfrm>
              <a:off x="5433401" y="3901147"/>
              <a:ext cx="389255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75" dirty="0">
                  <a:latin typeface="Times New Roman" panose="02020603050405020304" pitchFamily="18" charset="0"/>
                  <a:cs typeface="Roboto Lt"/>
                </a:rPr>
                <a:t>Y</a:t>
              </a:r>
              <a:r>
                <a:rPr sz="1800" spc="-15" dirty="0">
                  <a:latin typeface="Times New Roman" panose="02020603050405020304" pitchFamily="18" charset="0"/>
                  <a:cs typeface="Roboto Lt"/>
                </a:rPr>
                <a:t>e</a:t>
              </a:r>
              <a:r>
                <a:rPr sz="1800" spc="-10" dirty="0">
                  <a:latin typeface="Times New Roman" panose="02020603050405020304" pitchFamily="18" charset="0"/>
                  <a:cs typeface="Roboto Lt"/>
                </a:rPr>
                <a:t>s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sp>
          <p:nvSpPr>
            <p:cNvPr id="67" name="object 33">
              <a:extLst>
                <a:ext uri="{FF2B5EF4-FFF2-40B4-BE49-F238E27FC236}">
                  <a16:creationId xmlns:a16="http://schemas.microsoft.com/office/drawing/2014/main" id="{F993A388-BDFB-4E66-8239-A3A810970EDB}"/>
                </a:ext>
              </a:extLst>
            </p:cNvPr>
            <p:cNvSpPr txBox="1"/>
            <p:nvPr/>
          </p:nvSpPr>
          <p:spPr>
            <a:xfrm>
              <a:off x="7585453" y="3901147"/>
              <a:ext cx="389255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75" dirty="0">
                  <a:latin typeface="Times New Roman" panose="02020603050405020304" pitchFamily="18" charset="0"/>
                  <a:cs typeface="Roboto Lt"/>
                </a:rPr>
                <a:t>Y</a:t>
              </a:r>
              <a:r>
                <a:rPr sz="1800" spc="-15" dirty="0">
                  <a:latin typeface="Times New Roman" panose="02020603050405020304" pitchFamily="18" charset="0"/>
                  <a:cs typeface="Roboto Lt"/>
                </a:rPr>
                <a:t>e</a:t>
              </a:r>
              <a:r>
                <a:rPr sz="1800" spc="-10" dirty="0">
                  <a:latin typeface="Times New Roman" panose="02020603050405020304" pitchFamily="18" charset="0"/>
                  <a:cs typeface="Roboto Lt"/>
                </a:rPr>
                <a:t>s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sp>
          <p:nvSpPr>
            <p:cNvPr id="68" name="object 34">
              <a:extLst>
                <a:ext uri="{FF2B5EF4-FFF2-40B4-BE49-F238E27FC236}">
                  <a16:creationId xmlns:a16="http://schemas.microsoft.com/office/drawing/2014/main" id="{EA424897-1D80-422F-8988-59F2FB75CED6}"/>
                </a:ext>
              </a:extLst>
            </p:cNvPr>
            <p:cNvSpPr txBox="1"/>
            <p:nvPr/>
          </p:nvSpPr>
          <p:spPr>
            <a:xfrm>
              <a:off x="2815336" y="4645927"/>
              <a:ext cx="1129551" cy="566420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274320" marR="5080" indent="-262255">
                <a:lnSpc>
                  <a:spcPts val="2100"/>
                </a:lnSpc>
                <a:spcBef>
                  <a:spcPts val="220"/>
                </a:spcBef>
              </a:pP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Will</a:t>
              </a:r>
              <a:r>
                <a:rPr sz="1800" spc="-8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cover </a:t>
              </a:r>
              <a:r>
                <a:rPr sz="1800" spc="-42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later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sp>
          <p:nvSpPr>
            <p:cNvPr id="69" name="object 35">
              <a:extLst>
                <a:ext uri="{FF2B5EF4-FFF2-40B4-BE49-F238E27FC236}">
                  <a16:creationId xmlns:a16="http://schemas.microsoft.com/office/drawing/2014/main" id="{89203E7A-7313-4A16-B6B1-974671AFF59B}"/>
                </a:ext>
              </a:extLst>
            </p:cNvPr>
            <p:cNvSpPr txBox="1"/>
            <p:nvPr/>
          </p:nvSpPr>
          <p:spPr>
            <a:xfrm>
              <a:off x="6892113" y="4637315"/>
              <a:ext cx="1014780" cy="566420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232410" marR="5080" indent="-220345">
                <a:lnSpc>
                  <a:spcPts val="2100"/>
                </a:lnSpc>
                <a:spcBef>
                  <a:spcPts val="220"/>
                </a:spcBef>
              </a:pP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Gen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e</a:t>
              </a:r>
              <a:r>
                <a:rPr sz="1800" spc="-4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r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a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t</a:t>
              </a:r>
              <a:r>
                <a:rPr sz="180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e </a:t>
              </a:r>
              <a:r>
                <a:rPr sz="1800" dirty="0">
                  <a:solidFill>
                    <a:srgbClr val="181818"/>
                  </a:solidFill>
                  <a:latin typeface="Times New Roman"/>
                  <a:cs typeface="Times New Roman"/>
                </a:rPr>
                <a:t> </a:t>
              </a:r>
              <a:r>
                <a:rPr sz="1800" spc="-1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Data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  <p:grpSp>
          <p:nvGrpSpPr>
            <p:cNvPr id="70" name="object 36">
              <a:extLst>
                <a:ext uri="{FF2B5EF4-FFF2-40B4-BE49-F238E27FC236}">
                  <a16:creationId xmlns:a16="http://schemas.microsoft.com/office/drawing/2014/main" id="{D46C479D-C04B-4E8F-8D3F-3CDC45D12C6C}"/>
                </a:ext>
              </a:extLst>
            </p:cNvPr>
            <p:cNvGrpSpPr/>
            <p:nvPr/>
          </p:nvGrpSpPr>
          <p:grpSpPr>
            <a:xfrm>
              <a:off x="4679912" y="4304512"/>
              <a:ext cx="1295400" cy="1270000"/>
              <a:chOff x="3154984" y="3520808"/>
              <a:chExt cx="1295400" cy="1270000"/>
            </a:xfrm>
          </p:grpSpPr>
          <p:sp>
            <p:nvSpPr>
              <p:cNvPr id="71" name="object 37">
                <a:extLst>
                  <a:ext uri="{FF2B5EF4-FFF2-40B4-BE49-F238E27FC236}">
                    <a16:creationId xmlns:a16="http://schemas.microsoft.com/office/drawing/2014/main" id="{BBD4F59F-764E-41C8-9756-46385427750D}"/>
                  </a:ext>
                </a:extLst>
              </p:cNvPr>
              <p:cNvSpPr/>
              <p:nvPr/>
            </p:nvSpPr>
            <p:spPr>
              <a:xfrm>
                <a:off x="3167684" y="3533508"/>
                <a:ext cx="1270000" cy="1244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44600">
                    <a:moveTo>
                      <a:pt x="978789" y="0"/>
                    </a:moveTo>
                    <a:lnTo>
                      <a:pt x="291211" y="0"/>
                    </a:lnTo>
                    <a:lnTo>
                      <a:pt x="233260" y="222"/>
                    </a:lnTo>
                    <a:lnTo>
                      <a:pt x="186526" y="1782"/>
                    </a:lnTo>
                    <a:lnTo>
                      <a:pt x="120294" y="14262"/>
                    </a:lnTo>
                    <a:lnTo>
                      <a:pt x="85462" y="31465"/>
                    </a:lnTo>
                    <a:lnTo>
                      <a:pt x="55530" y="55524"/>
                    </a:lnTo>
                    <a:lnTo>
                      <a:pt x="31476" y="85460"/>
                    </a:lnTo>
                    <a:lnTo>
                      <a:pt x="14274" y="120294"/>
                    </a:lnTo>
                    <a:lnTo>
                      <a:pt x="1784" y="186526"/>
                    </a:lnTo>
                    <a:lnTo>
                      <a:pt x="223" y="233260"/>
                    </a:lnTo>
                    <a:lnTo>
                      <a:pt x="0" y="291211"/>
                    </a:lnTo>
                    <a:lnTo>
                      <a:pt x="0" y="953381"/>
                    </a:lnTo>
                    <a:lnTo>
                      <a:pt x="223" y="1011331"/>
                    </a:lnTo>
                    <a:lnTo>
                      <a:pt x="1784" y="1058065"/>
                    </a:lnTo>
                    <a:lnTo>
                      <a:pt x="14274" y="1124295"/>
                    </a:lnTo>
                    <a:lnTo>
                      <a:pt x="31476" y="1159128"/>
                    </a:lnTo>
                    <a:lnTo>
                      <a:pt x="55530" y="1189062"/>
                    </a:lnTo>
                    <a:lnTo>
                      <a:pt x="85462" y="1213118"/>
                    </a:lnTo>
                    <a:lnTo>
                      <a:pt x="120294" y="1230321"/>
                    </a:lnTo>
                    <a:lnTo>
                      <a:pt x="186526" y="1242809"/>
                    </a:lnTo>
                    <a:lnTo>
                      <a:pt x="233260" y="1244370"/>
                    </a:lnTo>
                    <a:lnTo>
                      <a:pt x="291211" y="1244593"/>
                    </a:lnTo>
                    <a:lnTo>
                      <a:pt x="978789" y="1244593"/>
                    </a:lnTo>
                    <a:lnTo>
                      <a:pt x="1036739" y="1244370"/>
                    </a:lnTo>
                    <a:lnTo>
                      <a:pt x="1083473" y="1242809"/>
                    </a:lnTo>
                    <a:lnTo>
                      <a:pt x="1149705" y="1230321"/>
                    </a:lnTo>
                    <a:lnTo>
                      <a:pt x="1184537" y="1213118"/>
                    </a:lnTo>
                    <a:lnTo>
                      <a:pt x="1214469" y="1189062"/>
                    </a:lnTo>
                    <a:lnTo>
                      <a:pt x="1238523" y="1159128"/>
                    </a:lnTo>
                    <a:lnTo>
                      <a:pt x="1255725" y="1124295"/>
                    </a:lnTo>
                    <a:lnTo>
                      <a:pt x="1268215" y="1058065"/>
                    </a:lnTo>
                    <a:lnTo>
                      <a:pt x="1269776" y="1011331"/>
                    </a:lnTo>
                    <a:lnTo>
                      <a:pt x="1270000" y="953381"/>
                    </a:lnTo>
                    <a:lnTo>
                      <a:pt x="1270000" y="291211"/>
                    </a:lnTo>
                    <a:lnTo>
                      <a:pt x="1269776" y="233260"/>
                    </a:lnTo>
                    <a:lnTo>
                      <a:pt x="1268215" y="186526"/>
                    </a:lnTo>
                    <a:lnTo>
                      <a:pt x="1255725" y="120294"/>
                    </a:lnTo>
                    <a:lnTo>
                      <a:pt x="1238523" y="85460"/>
                    </a:lnTo>
                    <a:lnTo>
                      <a:pt x="1214469" y="55524"/>
                    </a:lnTo>
                    <a:lnTo>
                      <a:pt x="1184537" y="31465"/>
                    </a:lnTo>
                    <a:lnTo>
                      <a:pt x="1149705" y="14262"/>
                    </a:lnTo>
                    <a:lnTo>
                      <a:pt x="1083473" y="1782"/>
                    </a:lnTo>
                    <a:lnTo>
                      <a:pt x="1036739" y="222"/>
                    </a:lnTo>
                    <a:lnTo>
                      <a:pt x="978789" y="0"/>
                    </a:lnTo>
                    <a:close/>
                  </a:path>
                </a:pathLst>
              </a:custGeom>
              <a:solidFill>
                <a:srgbClr val="FEDB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38">
                <a:extLst>
                  <a:ext uri="{FF2B5EF4-FFF2-40B4-BE49-F238E27FC236}">
                    <a16:creationId xmlns:a16="http://schemas.microsoft.com/office/drawing/2014/main" id="{ECE11C6C-0E15-4EBB-AC62-C3D85632EC55}"/>
                  </a:ext>
                </a:extLst>
              </p:cNvPr>
              <p:cNvSpPr/>
              <p:nvPr/>
            </p:nvSpPr>
            <p:spPr>
              <a:xfrm>
                <a:off x="3167684" y="3533508"/>
                <a:ext cx="1270000" cy="1244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44600">
                    <a:moveTo>
                      <a:pt x="291211" y="0"/>
                    </a:moveTo>
                    <a:lnTo>
                      <a:pt x="978789" y="0"/>
                    </a:lnTo>
                    <a:lnTo>
                      <a:pt x="1036739" y="222"/>
                    </a:lnTo>
                    <a:lnTo>
                      <a:pt x="1083473" y="1782"/>
                    </a:lnTo>
                    <a:lnTo>
                      <a:pt x="1149705" y="14262"/>
                    </a:lnTo>
                    <a:lnTo>
                      <a:pt x="1184537" y="31465"/>
                    </a:lnTo>
                    <a:lnTo>
                      <a:pt x="1214469" y="55524"/>
                    </a:lnTo>
                    <a:lnTo>
                      <a:pt x="1238523" y="85460"/>
                    </a:lnTo>
                    <a:lnTo>
                      <a:pt x="1255725" y="120294"/>
                    </a:lnTo>
                    <a:lnTo>
                      <a:pt x="1268215" y="186526"/>
                    </a:lnTo>
                    <a:lnTo>
                      <a:pt x="1269776" y="233260"/>
                    </a:lnTo>
                    <a:lnTo>
                      <a:pt x="1270000" y="291211"/>
                    </a:lnTo>
                    <a:lnTo>
                      <a:pt x="1270000" y="953381"/>
                    </a:lnTo>
                    <a:lnTo>
                      <a:pt x="1269776" y="1011331"/>
                    </a:lnTo>
                    <a:lnTo>
                      <a:pt x="1268215" y="1058065"/>
                    </a:lnTo>
                    <a:lnTo>
                      <a:pt x="1255725" y="1124295"/>
                    </a:lnTo>
                    <a:lnTo>
                      <a:pt x="1238523" y="1159128"/>
                    </a:lnTo>
                    <a:lnTo>
                      <a:pt x="1214469" y="1189062"/>
                    </a:lnTo>
                    <a:lnTo>
                      <a:pt x="1184537" y="1213118"/>
                    </a:lnTo>
                    <a:lnTo>
                      <a:pt x="1149705" y="1230321"/>
                    </a:lnTo>
                    <a:lnTo>
                      <a:pt x="1083473" y="1242809"/>
                    </a:lnTo>
                    <a:lnTo>
                      <a:pt x="1036739" y="1244370"/>
                    </a:lnTo>
                    <a:lnTo>
                      <a:pt x="978789" y="1244593"/>
                    </a:lnTo>
                    <a:lnTo>
                      <a:pt x="291211" y="1244593"/>
                    </a:lnTo>
                    <a:lnTo>
                      <a:pt x="233260" y="1244370"/>
                    </a:lnTo>
                    <a:lnTo>
                      <a:pt x="186526" y="1242809"/>
                    </a:lnTo>
                    <a:lnTo>
                      <a:pt x="120294" y="1230321"/>
                    </a:lnTo>
                    <a:lnTo>
                      <a:pt x="85462" y="1213118"/>
                    </a:lnTo>
                    <a:lnTo>
                      <a:pt x="55530" y="1189062"/>
                    </a:lnTo>
                    <a:lnTo>
                      <a:pt x="31476" y="1159128"/>
                    </a:lnTo>
                    <a:lnTo>
                      <a:pt x="14274" y="1124295"/>
                    </a:lnTo>
                    <a:lnTo>
                      <a:pt x="1784" y="1058065"/>
                    </a:lnTo>
                    <a:lnTo>
                      <a:pt x="223" y="1011331"/>
                    </a:lnTo>
                    <a:lnTo>
                      <a:pt x="0" y="953381"/>
                    </a:lnTo>
                    <a:lnTo>
                      <a:pt x="0" y="291211"/>
                    </a:lnTo>
                    <a:lnTo>
                      <a:pt x="223" y="233260"/>
                    </a:lnTo>
                    <a:lnTo>
                      <a:pt x="1784" y="186526"/>
                    </a:lnTo>
                    <a:lnTo>
                      <a:pt x="14274" y="120294"/>
                    </a:lnTo>
                    <a:lnTo>
                      <a:pt x="31476" y="85460"/>
                    </a:lnTo>
                    <a:lnTo>
                      <a:pt x="55530" y="55524"/>
                    </a:lnTo>
                    <a:lnTo>
                      <a:pt x="85462" y="31465"/>
                    </a:lnTo>
                    <a:lnTo>
                      <a:pt x="120294" y="14262"/>
                    </a:lnTo>
                    <a:lnTo>
                      <a:pt x="186526" y="1782"/>
                    </a:lnTo>
                    <a:lnTo>
                      <a:pt x="233260" y="222"/>
                    </a:lnTo>
                    <a:lnTo>
                      <a:pt x="291211" y="0"/>
                    </a:lnTo>
                    <a:close/>
                  </a:path>
                </a:pathLst>
              </a:custGeom>
              <a:ln w="25400">
                <a:solidFill>
                  <a:srgbClr val="FCB64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3" name="object 39">
              <a:extLst>
                <a:ext uri="{FF2B5EF4-FFF2-40B4-BE49-F238E27FC236}">
                  <a16:creationId xmlns:a16="http://schemas.microsoft.com/office/drawing/2014/main" id="{DE833C9D-1EEC-449D-86B9-93B62300C94E}"/>
                </a:ext>
              </a:extLst>
            </p:cNvPr>
            <p:cNvSpPr txBox="1"/>
            <p:nvPr/>
          </p:nvSpPr>
          <p:spPr>
            <a:xfrm>
              <a:off x="4755554" y="4503330"/>
              <a:ext cx="1150620" cy="833119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12065" marR="5080" algn="ctr">
                <a:lnSpc>
                  <a:spcPts val="2100"/>
                </a:lnSpc>
                <a:spcBef>
                  <a:spcPts val="220"/>
                </a:spcBef>
              </a:pPr>
              <a:r>
                <a:rPr sz="1800" spc="-1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Discover</a:t>
              </a:r>
              <a:r>
                <a:rPr sz="1800" spc="-6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or </a:t>
              </a:r>
              <a:r>
                <a:rPr sz="1800" spc="-42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</a:t>
              </a:r>
              <a:r>
                <a:rPr sz="1800" spc="-10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integrate </a:t>
              </a:r>
              <a:r>
                <a:rPr sz="1800" spc="-5" dirty="0">
                  <a:solidFill>
                    <a:srgbClr val="181818"/>
                  </a:solidFill>
                  <a:latin typeface="Times New Roman" panose="02020603050405020304" pitchFamily="18" charset="0"/>
                  <a:cs typeface="Roboto Lt"/>
                </a:rPr>
                <a:t> data</a:t>
              </a:r>
              <a:endParaRPr sz="1800" dirty="0">
                <a:latin typeface="Times New Roman" panose="02020603050405020304" pitchFamily="18" charset="0"/>
                <a:cs typeface="Roboto 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549746"/>
      </p:ext>
    </p:extLst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146476533</TotalTime>
  <Pages>3</Pages>
  <Words>3226</Words>
  <Application>Microsoft Macintosh PowerPoint</Application>
  <PresentationFormat>宽屏</PresentationFormat>
  <Paragraphs>600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Roboto Lt</vt:lpstr>
      <vt:lpstr>Roboto Th</vt:lpstr>
      <vt:lpstr>Arial</vt:lpstr>
      <vt:lpstr>Calibri</vt:lpstr>
      <vt:lpstr>Calibri Light</vt:lpstr>
      <vt:lpstr>Cambria Math</vt:lpstr>
      <vt:lpstr>Courier New</vt:lpstr>
      <vt:lpstr>Lucida Sans Unicode</vt:lpstr>
      <vt:lpstr>Times New Roman</vt:lpstr>
      <vt:lpstr>Wingdings</vt:lpstr>
      <vt:lpstr>LC.BRev.FY97</vt:lpstr>
      <vt:lpstr>Data Mining</vt:lpstr>
      <vt:lpstr>Outline</vt:lpstr>
      <vt:lpstr>Flow Chart for Data Acquisition</vt:lpstr>
      <vt:lpstr>Discover What Data is Available</vt:lpstr>
      <vt:lpstr>Popular DM/ML datasets</vt:lpstr>
      <vt:lpstr>Where to Find Datasets</vt:lpstr>
      <vt:lpstr>Datasets Comparison</vt:lpstr>
      <vt:lpstr>Data Integration</vt:lpstr>
      <vt:lpstr>Flow Chart for Data Acquisition</vt:lpstr>
      <vt:lpstr>Generate Synthetic Data</vt:lpstr>
      <vt:lpstr>Summary</vt:lpstr>
      <vt:lpstr>Outline</vt:lpstr>
      <vt:lpstr>Web Scraping(网络抓取)</vt:lpstr>
      <vt:lpstr>Tools</vt:lpstr>
      <vt:lpstr>Case Study</vt:lpstr>
      <vt:lpstr>Craw individual pages</vt:lpstr>
      <vt:lpstr>Extract data</vt:lpstr>
      <vt:lpstr>Extract data</vt:lpstr>
      <vt:lpstr>Cost</vt:lpstr>
      <vt:lpstr>Crawl Images</vt:lpstr>
      <vt:lpstr>Legal Considerations</vt:lpstr>
      <vt:lpstr>Summary</vt:lpstr>
      <vt:lpstr>Outline</vt:lpstr>
      <vt:lpstr>Flow Chart for Data Labelling</vt:lpstr>
      <vt:lpstr>Semi-Supervised Learning (SSL)</vt:lpstr>
      <vt:lpstr>Self-training</vt:lpstr>
      <vt:lpstr>Label through Crowdsourcing</vt:lpstr>
      <vt:lpstr>Challenges</vt:lpstr>
      <vt:lpstr>User interaction</vt:lpstr>
      <vt:lpstr>Reduce #tasks: Active Learning</vt:lpstr>
      <vt:lpstr>Active Learning + Self-training</vt:lpstr>
      <vt:lpstr>Quality Control</vt:lpstr>
      <vt:lpstr>Weak Supervision</vt:lpstr>
      <vt:lpstr>Data Labeling for Self-driving Car</vt:lpstr>
      <vt:lpstr>Summary</vt:lpstr>
      <vt:lpstr>Flow chart for data preprocessing</vt:lpstr>
      <vt:lpstr>Outline</vt:lpstr>
      <vt:lpstr>Data Errors</vt:lpstr>
      <vt:lpstr>Types of Data Errors</vt:lpstr>
      <vt:lpstr>PowerPoint 演示文稿</vt:lpstr>
      <vt:lpstr>Rule-based Detection</vt:lpstr>
      <vt:lpstr>Pattern-based Detection</vt:lpstr>
      <vt:lpstr>Summary</vt:lpstr>
      <vt:lpstr>Outline</vt:lpstr>
      <vt:lpstr>Data Transformation</vt:lpstr>
      <vt:lpstr>Normalization for Real Value Columns</vt:lpstr>
      <vt:lpstr>Image Transformations</vt:lpstr>
      <vt:lpstr>Image Transformations</vt:lpstr>
      <vt:lpstr>Video Transformations</vt:lpstr>
      <vt:lpstr>Text Transformations</vt:lpstr>
      <vt:lpstr>Summary</vt:lpstr>
      <vt:lpstr>Outline</vt:lpstr>
      <vt:lpstr>Feature Engineering</vt:lpstr>
      <vt:lpstr>Tabular Data Features</vt:lpstr>
      <vt:lpstr>Text Features</vt:lpstr>
      <vt:lpstr>Image/Video Features</vt:lpstr>
      <vt:lpstr>Summary</vt:lpstr>
      <vt:lpstr>Outline</vt:lpstr>
      <vt:lpstr>Flow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subject/>
  <dc:creator>Computations</dc:creator>
  <cp:keywords/>
  <dc:description/>
  <cp:lastModifiedBy>Microsoft Office User</cp:lastModifiedBy>
  <cp:revision>416</cp:revision>
  <cp:lastPrinted>2001-08-28T17:59:37Z</cp:lastPrinted>
  <dcterms:created xsi:type="dcterms:W3CDTF">1998-03-18T13:44:31Z</dcterms:created>
  <dcterms:modified xsi:type="dcterms:W3CDTF">2023-10-18T06:14:04Z</dcterms:modified>
</cp:coreProperties>
</file>